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00FF"/>
    <a:srgbClr val="99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122A0A-8382-4EA7-8FB2-8FE70BA58DFE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61D492-D864-4DDE-9581-C4B39C9F770C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916012"/>
          </a:xfrm>
        </p:spPr>
        <p:txBody>
          <a:bodyPr>
            <a:normAutofit/>
          </a:bodyPr>
          <a:lstStyle/>
          <a:p>
            <a:r>
              <a:rPr lang="de-DE" altLang="de-DE" sz="5400" b="1" kern="0" dirty="0">
                <a:solidFill>
                  <a:srgbClr val="3333CC"/>
                </a:solidFill>
                <a:latin typeface="Segoe Print" pitchFamily="2" charset="0"/>
                <a:cs typeface="Arial"/>
              </a:rPr>
              <a:t>T</a:t>
            </a:r>
            <a:r>
              <a:rPr lang="de-DE" altLang="de-DE" sz="5400" b="1" kern="0" dirty="0">
                <a:solidFill>
                  <a:srgbClr val="9900FF"/>
                </a:solidFill>
                <a:latin typeface="Segoe Print" pitchFamily="2" charset="0"/>
                <a:cs typeface="Arial"/>
              </a:rPr>
              <a:t>h</a:t>
            </a:r>
            <a:r>
              <a:rPr lang="de-DE" altLang="de-DE" sz="5400" b="1" kern="0" dirty="0">
                <a:solidFill>
                  <a:srgbClr val="FFFF00"/>
                </a:solidFill>
                <a:latin typeface="Segoe Print" pitchFamily="2" charset="0"/>
                <a:cs typeface="Arial"/>
              </a:rPr>
              <a:t>e</a:t>
            </a:r>
            <a:r>
              <a:rPr lang="de-DE" altLang="de-DE" sz="5400" b="1" kern="0" dirty="0">
                <a:solidFill>
                  <a:srgbClr val="FF0000"/>
                </a:solidFill>
                <a:latin typeface="Segoe Print" pitchFamily="2" charset="0"/>
                <a:cs typeface="Arial"/>
              </a:rPr>
              <a:t>o</a:t>
            </a:r>
            <a:r>
              <a:rPr lang="de-DE" altLang="de-DE" sz="5400" b="1" kern="0" dirty="0">
                <a:solidFill>
                  <a:srgbClr val="99CC00"/>
                </a:solidFill>
                <a:latin typeface="Segoe Print" pitchFamily="2" charset="0"/>
                <a:cs typeface="Arial"/>
              </a:rPr>
              <a:t>d</a:t>
            </a:r>
            <a:r>
              <a:rPr lang="de-DE" altLang="de-DE" sz="5400" b="1" kern="0" dirty="0">
                <a:solidFill>
                  <a:srgbClr val="FFFF00"/>
                </a:solidFill>
                <a:latin typeface="Segoe Print" pitchFamily="2" charset="0"/>
                <a:cs typeface="Arial"/>
              </a:rPr>
              <a:t>o</a:t>
            </a:r>
            <a:r>
              <a:rPr lang="de-DE" altLang="de-DE" sz="5400" b="1" kern="0" dirty="0">
                <a:solidFill>
                  <a:srgbClr val="3333CC"/>
                </a:solidFill>
                <a:latin typeface="Segoe Print" pitchFamily="2" charset="0"/>
                <a:cs typeface="Arial"/>
              </a:rPr>
              <a:t>r</a:t>
            </a:r>
            <a:r>
              <a:rPr lang="de-DE" altLang="de-DE" sz="5400" b="1" kern="0" dirty="0">
                <a:solidFill>
                  <a:srgbClr val="99CC00"/>
                </a:solidFill>
                <a:latin typeface="Segoe Print" pitchFamily="2" charset="0"/>
                <a:cs typeface="Arial"/>
              </a:rPr>
              <a:t> </a:t>
            </a:r>
            <a:r>
              <a:rPr lang="de-DE" altLang="de-DE" sz="5400" b="1" kern="0" dirty="0" smtClean="0">
                <a:solidFill>
                  <a:srgbClr val="99CC00"/>
                </a:solidFill>
                <a:latin typeface="Segoe Print" pitchFamily="2" charset="0"/>
                <a:cs typeface="Arial"/>
              </a:rPr>
              <a:t>H</a:t>
            </a:r>
            <a:r>
              <a:rPr lang="de-DE" altLang="de-DE" sz="5400" b="1" kern="0" dirty="0" smtClean="0">
                <a:solidFill>
                  <a:srgbClr val="FF0000"/>
                </a:solidFill>
                <a:latin typeface="Segoe Print" pitchFamily="2" charset="0"/>
                <a:cs typeface="Arial"/>
              </a:rPr>
              <a:t>e</a:t>
            </a:r>
            <a:r>
              <a:rPr lang="de-DE" altLang="de-DE" sz="5400" b="1" kern="0" dirty="0" smtClean="0">
                <a:solidFill>
                  <a:srgbClr val="66CCFF"/>
                </a:solidFill>
                <a:latin typeface="Segoe Print" pitchFamily="2" charset="0"/>
                <a:cs typeface="Arial"/>
              </a:rPr>
              <a:t>u</a:t>
            </a:r>
            <a:r>
              <a:rPr lang="de-DE" altLang="de-DE" sz="5400" b="1" kern="0" dirty="0" smtClean="0">
                <a:solidFill>
                  <a:srgbClr val="9900FF"/>
                </a:solidFill>
                <a:latin typeface="Segoe Print" pitchFamily="2" charset="0"/>
                <a:cs typeface="Arial"/>
              </a:rPr>
              <a:t>s</a:t>
            </a:r>
            <a:r>
              <a:rPr lang="de-DE" altLang="de-DE" sz="5400" b="1" kern="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s</a:t>
            </a:r>
            <a:r>
              <a:rPr lang="de-DE" altLang="de-DE" sz="5400" b="1" kern="0" dirty="0">
                <a:solidFill>
                  <a:srgbClr val="99CC00"/>
                </a:solidFill>
                <a:latin typeface="Segoe Print" pitchFamily="2" charset="0"/>
                <a:cs typeface="Arial"/>
              </a:rPr>
              <a:t> </a:t>
            </a:r>
            <a:r>
              <a:rPr lang="de-DE" altLang="de-DE" sz="5400" b="1" kern="0" dirty="0" smtClean="0">
                <a:solidFill>
                  <a:srgbClr val="3333CC"/>
                </a:solidFill>
                <a:latin typeface="Segoe Print" pitchFamily="2" charset="0"/>
                <a:cs typeface="Arial"/>
              </a:rPr>
              <a:t>S</a:t>
            </a:r>
            <a:r>
              <a:rPr lang="de-DE" altLang="de-DE" sz="5400" b="1" kern="0" dirty="0" smtClean="0">
                <a:solidFill>
                  <a:srgbClr val="99CC00"/>
                </a:solidFill>
                <a:latin typeface="Segoe Print" pitchFamily="2" charset="0"/>
                <a:cs typeface="Arial"/>
              </a:rPr>
              <a:t>c</a:t>
            </a:r>
            <a:r>
              <a:rPr lang="de-DE" altLang="de-DE" sz="5400" b="1" kern="0" dirty="0" smtClean="0">
                <a:solidFill>
                  <a:srgbClr val="3333CC"/>
                </a:solidFill>
                <a:latin typeface="Segoe Print" pitchFamily="2" charset="0"/>
                <a:cs typeface="Arial"/>
              </a:rPr>
              <a:t>h</a:t>
            </a:r>
            <a:r>
              <a:rPr lang="de-DE" altLang="de-DE" sz="5400" b="1" kern="0" dirty="0" smtClean="0">
                <a:solidFill>
                  <a:srgbClr val="9900FF"/>
                </a:solidFill>
                <a:latin typeface="Segoe Print" pitchFamily="2" charset="0"/>
                <a:cs typeface="Arial"/>
              </a:rPr>
              <a:t>u</a:t>
            </a:r>
            <a:r>
              <a:rPr lang="de-DE" altLang="de-DE" sz="5400" b="1" kern="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l</a:t>
            </a:r>
            <a:r>
              <a:rPr lang="de-DE" altLang="de-DE" sz="5400" b="1" kern="0" dirty="0" smtClean="0">
                <a:solidFill>
                  <a:srgbClr val="FF0000"/>
                </a:solidFill>
                <a:latin typeface="Segoe Print" pitchFamily="2" charset="0"/>
                <a:cs typeface="Arial"/>
              </a:rPr>
              <a:t>e</a:t>
            </a:r>
            <a:endParaRPr lang="de-DE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6840760" cy="792088"/>
          </a:xfrm>
        </p:spPr>
        <p:txBody>
          <a:bodyPr>
            <a:norm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Secondary</a:t>
            </a:r>
            <a:r>
              <a:rPr lang="de-DE" sz="2400" dirty="0" smtClean="0">
                <a:solidFill>
                  <a:schemeClr val="bg1"/>
                </a:solidFill>
              </a:rPr>
              <a:t> School in Bielefeld, Germany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998144" y="2132856"/>
            <a:ext cx="5526184" cy="3566001"/>
            <a:chOff x="2070152" y="2204864"/>
            <a:chExt cx="5526184" cy="3566001"/>
          </a:xfrm>
        </p:grpSpPr>
        <p:sp>
          <p:nvSpPr>
            <p:cNvPr id="5" name="Rectangle 9"/>
            <p:cNvSpPr txBox="1">
              <a:spLocks noChangeArrowheads="1"/>
            </p:cNvSpPr>
            <p:nvPr/>
          </p:nvSpPr>
          <p:spPr>
            <a:xfrm>
              <a:off x="2070152" y="2204864"/>
              <a:ext cx="5166144" cy="57350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de-DE" altLang="de-DE" sz="2800" u="sng" dirty="0" err="1" smtClean="0">
                  <a:latin typeface="Segoe Print" pitchFamily="2" charset="0"/>
                </a:rPr>
                <a:t>Themes</a:t>
              </a:r>
              <a:endParaRPr lang="de-DE" altLang="de-DE" sz="2800" u="sng" dirty="0" smtClean="0">
                <a:latin typeface="Segoe Print" pitchFamily="2" charset="0"/>
              </a:endParaRPr>
            </a:p>
          </p:txBody>
        </p:sp>
        <p:sp>
          <p:nvSpPr>
            <p:cNvPr id="6" name="Rectangle 10"/>
            <p:cNvSpPr txBox="1">
              <a:spLocks noChangeArrowheads="1"/>
            </p:cNvSpPr>
            <p:nvPr/>
          </p:nvSpPr>
          <p:spPr>
            <a:xfrm>
              <a:off x="3275856" y="2929686"/>
              <a:ext cx="4320480" cy="28411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lnSpc>
                  <a:spcPts val="2500"/>
                </a:lnSpc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err="1" smtClean="0">
                  <a:latin typeface="Segoe Print" pitchFamily="2" charset="0"/>
                </a:rPr>
                <a:t>History</a:t>
              </a:r>
              <a:endParaRPr lang="de-DE" altLang="de-DE" dirty="0" smtClean="0">
                <a:latin typeface="Segoe Print" pitchFamily="2" charset="0"/>
              </a:endParaRPr>
            </a:p>
            <a:p>
              <a:pPr marL="457200" indent="-457200" algn="l">
                <a:lnSpc>
                  <a:spcPts val="2500"/>
                </a:lnSpc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smtClean="0">
                  <a:latin typeface="Segoe Print" pitchFamily="2" charset="0"/>
                </a:rPr>
                <a:t>School Building </a:t>
              </a:r>
              <a:r>
                <a:rPr lang="de-DE" altLang="de-DE" dirty="0" err="1" smtClean="0">
                  <a:latin typeface="Segoe Print" pitchFamily="2" charset="0"/>
                </a:rPr>
                <a:t>and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Rooms</a:t>
              </a:r>
              <a:endParaRPr lang="de-DE" altLang="de-DE" dirty="0" smtClean="0">
                <a:latin typeface="Segoe Print" pitchFamily="2" charset="0"/>
              </a:endParaRPr>
            </a:p>
            <a:p>
              <a:pPr marL="457200" indent="-457200" algn="l">
                <a:lnSpc>
                  <a:spcPts val="2500"/>
                </a:lnSpc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err="1" smtClean="0">
                  <a:latin typeface="Segoe Print" pitchFamily="2" charset="0"/>
                </a:rPr>
                <a:t>Classes</a:t>
              </a:r>
              <a:endParaRPr lang="de-DE" altLang="de-DE" dirty="0" smtClean="0">
                <a:latin typeface="Segoe Print" pitchFamily="2" charset="0"/>
              </a:endParaRPr>
            </a:p>
            <a:p>
              <a:pPr marL="457200" indent="-457200" algn="l">
                <a:lnSpc>
                  <a:spcPts val="2500"/>
                </a:lnSpc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err="1" smtClean="0">
                  <a:latin typeface="Segoe Print" pitchFamily="2" charset="0"/>
                </a:rPr>
                <a:t>Subjects</a:t>
              </a:r>
              <a:endParaRPr lang="de-DE" altLang="de-DE" dirty="0" smtClean="0">
                <a:latin typeface="Segoe Print" pitchFamily="2" charset="0"/>
              </a:endParaRPr>
            </a:p>
            <a:p>
              <a:pPr marL="457200" indent="-457200" algn="l">
                <a:lnSpc>
                  <a:spcPts val="2500"/>
                </a:lnSpc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smtClean="0">
                  <a:latin typeface="Segoe Print" pitchFamily="2" charset="0"/>
                </a:rPr>
                <a:t>After School </a:t>
              </a:r>
              <a:r>
                <a:rPr lang="de-DE" altLang="de-DE" dirty="0" err="1" smtClean="0">
                  <a:latin typeface="Segoe Print" pitchFamily="2" charset="0"/>
                </a:rPr>
                <a:t>Activities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</a:p>
            <a:p>
              <a:pPr marL="457200" indent="-457200" algn="l">
                <a:lnSpc>
                  <a:spcPts val="2500"/>
                </a:lnSpc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smtClean="0">
                  <a:latin typeface="Segoe Print" pitchFamily="2" charset="0"/>
                </a:rPr>
                <a:t>School Teams</a:t>
              </a:r>
            </a:p>
            <a:p>
              <a:pPr>
                <a:lnSpc>
                  <a:spcPts val="2500"/>
                </a:lnSpc>
                <a:buClr>
                  <a:schemeClr val="bg1"/>
                </a:buClr>
                <a:buFontTx/>
                <a:buNone/>
              </a:pPr>
              <a:endParaRPr lang="de-DE" altLang="de-DE" dirty="0" smtClean="0"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923908" y="476672"/>
            <a:ext cx="2618024" cy="523220"/>
            <a:chOff x="923908" y="476672"/>
            <a:chExt cx="2618024" cy="52322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2414346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923908" y="476672"/>
              <a:ext cx="2618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h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l 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T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e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m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730206" y="1124744"/>
            <a:ext cx="7967456" cy="5151472"/>
            <a:chOff x="730206" y="1124744"/>
            <a:chExt cx="7967456" cy="5151472"/>
          </a:xfrm>
        </p:grpSpPr>
        <p:sp>
          <p:nvSpPr>
            <p:cNvPr id="6" name="Rechteck 5"/>
            <p:cNvSpPr/>
            <p:nvPr/>
          </p:nvSpPr>
          <p:spPr>
            <a:xfrm>
              <a:off x="730206" y="1124744"/>
              <a:ext cx="7946250" cy="3949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ts val="100"/>
                </a:spcBef>
                <a:spcAft>
                  <a:spcPts val="100"/>
                </a:spcAft>
                <a:tabLst>
                  <a:tab pos="457200" algn="l"/>
                </a:tabLst>
              </a:pPr>
              <a:r>
                <a:rPr lang="en-US" sz="20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We have a few school teams (Boys &amp; Girls teams are separated) at our school for example :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endParaRPr lang="en-US" dirty="0" smtClean="0">
                <a:solidFill>
                  <a:schemeClr val="bg1"/>
                </a:solidFill>
                <a:effectLst/>
                <a:latin typeface="Segoe Print"/>
                <a:ea typeface="Times New Roman"/>
                <a:cs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Football Teams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Gymnastics Team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Swimming Team 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Volleyball Team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 smtClean="0">
                  <a:solidFill>
                    <a:schemeClr val="bg1"/>
                  </a:solidFill>
                  <a:latin typeface="Segoe Print"/>
                  <a:ea typeface="Times New Roman"/>
                  <a:cs typeface="Times New Roman"/>
                </a:rPr>
                <a:t>Basketball Team</a:t>
              </a:r>
              <a:endParaRPr lang="en-US" dirty="0" smtClean="0">
                <a:solidFill>
                  <a:schemeClr val="bg1"/>
                </a:solidFill>
                <a:effectLst/>
                <a:latin typeface="Segoe Print"/>
                <a:ea typeface="Times New Roman"/>
                <a:cs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Table Tennis Team</a:t>
              </a:r>
            </a:p>
            <a:p>
              <a:pPr lvl="0" fontAlgn="base">
                <a:spcBef>
                  <a:spcPts val="100"/>
                </a:spcBef>
                <a:spcAft>
                  <a:spcPts val="100"/>
                </a:spcAft>
                <a:tabLst>
                  <a:tab pos="457200" algn="l"/>
                </a:tabLst>
              </a:pPr>
              <a:endParaRPr lang="en-US" sz="2400" b="1" dirty="0" smtClean="0">
                <a:solidFill>
                  <a:schemeClr val="bg1"/>
                </a:solidFill>
                <a:effectLst/>
                <a:latin typeface="Segoe Print"/>
                <a:ea typeface="Times New Roman"/>
                <a:cs typeface="Times New Roman"/>
              </a:endParaRPr>
            </a:p>
            <a:p>
              <a:pPr lvl="0" fontAlgn="base">
                <a:spcBef>
                  <a:spcPts val="100"/>
                </a:spcBef>
                <a:spcAft>
                  <a:spcPts val="100"/>
                </a:spcAft>
                <a:tabLst>
                  <a:tab pos="457200" algn="l"/>
                </a:tabLst>
              </a:pPr>
              <a:r>
                <a:rPr lang="en-US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Sometimes our teams have </a:t>
              </a:r>
            </a:p>
            <a:p>
              <a:pPr lvl="0" fontAlgn="base">
                <a:spcBef>
                  <a:spcPts val="100"/>
                </a:spcBef>
                <a:spcAft>
                  <a:spcPts val="100"/>
                </a:spcAft>
                <a:tabLst>
                  <a:tab pos="457200" algn="l"/>
                </a:tabLst>
              </a:pPr>
              <a:r>
                <a:rPr lang="en-US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won a match or a tournament</a:t>
              </a:r>
            </a:p>
          </p:txBody>
        </p:sp>
        <p:pic>
          <p:nvPicPr>
            <p:cNvPr id="10244" name="Picture 4" descr="2015_basketball_Stadtmeister_4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426" y="3099643"/>
              <a:ext cx="1586236" cy="2113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052591"/>
              <a:ext cx="2143247" cy="1293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 descr="Oberseelauf2014_3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259" y="1988840"/>
              <a:ext cx="2118110" cy="1404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IMG_25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643" y="3099643"/>
              <a:ext cx="2243033" cy="168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IMG_95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5"/>
              <a:ext cx="2159993" cy="1623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9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-252536" y="522722"/>
            <a:ext cx="8640960" cy="4202422"/>
            <a:chOff x="-252536" y="522722"/>
            <a:chExt cx="8640960" cy="4202422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889992" y="1279301"/>
              <a:ext cx="5266184" cy="34458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spcAft>
                  <a:spcPts val="12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err="1" smtClean="0">
                  <a:latin typeface="Segoe Print" pitchFamily="2" charset="0"/>
                </a:rPr>
                <a:t>Our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school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is</a:t>
              </a:r>
              <a:r>
                <a:rPr lang="de-DE" altLang="de-DE" dirty="0" smtClean="0">
                  <a:latin typeface="Segoe Print" pitchFamily="2" charset="0"/>
                </a:rPr>
                <a:t> 53 </a:t>
              </a:r>
              <a:r>
                <a:rPr lang="de-DE" altLang="de-DE" dirty="0" err="1" smtClean="0">
                  <a:latin typeface="Segoe Print" pitchFamily="2" charset="0"/>
                </a:rPr>
                <a:t>years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old</a:t>
              </a:r>
              <a:endParaRPr lang="de-DE" altLang="de-DE" dirty="0" smtClean="0">
                <a:latin typeface="Segoe Print" pitchFamily="2" charset="0"/>
              </a:endParaRPr>
            </a:p>
            <a:p>
              <a:pPr marL="457200" indent="-457200" algn="l">
                <a:spcAft>
                  <a:spcPts val="12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err="1" smtClean="0">
                  <a:latin typeface="Segoe Print" pitchFamily="2" charset="0"/>
                </a:rPr>
                <a:t>Our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school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is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named</a:t>
              </a:r>
              <a:r>
                <a:rPr lang="de-DE" altLang="de-DE" dirty="0" smtClean="0">
                  <a:latin typeface="Segoe Print" pitchFamily="2" charset="0"/>
                </a:rPr>
                <a:t> after </a:t>
              </a:r>
              <a:r>
                <a:rPr lang="de-DE" altLang="de-DE" dirty="0" err="1" smtClean="0">
                  <a:latin typeface="Segoe Print" pitchFamily="2" charset="0"/>
                </a:rPr>
                <a:t>politician</a:t>
              </a:r>
              <a:r>
                <a:rPr lang="de-DE" altLang="de-DE" dirty="0" smtClean="0">
                  <a:latin typeface="Segoe Print" pitchFamily="2" charset="0"/>
                </a:rPr>
                <a:t> Theodor Heuss </a:t>
              </a:r>
            </a:p>
            <a:p>
              <a:pPr marL="457200" indent="-457200" algn="l">
                <a:spcAft>
                  <a:spcPts val="12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de-DE" altLang="de-DE" dirty="0" smtClean="0">
                  <a:latin typeface="Segoe Print" pitchFamily="2" charset="0"/>
                </a:rPr>
                <a:t>He was </a:t>
              </a:r>
              <a:r>
                <a:rPr lang="de-DE" altLang="de-DE" dirty="0" err="1" smtClean="0">
                  <a:latin typeface="Segoe Print" pitchFamily="2" charset="0"/>
                </a:rPr>
                <a:t>the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en-US" altLang="de-DE" dirty="0" smtClean="0">
                  <a:latin typeface="Segoe Print" pitchFamily="2" charset="0"/>
                </a:rPr>
                <a:t>1st </a:t>
              </a:r>
              <a:r>
                <a:rPr lang="en-US" altLang="de-DE" dirty="0">
                  <a:latin typeface="Segoe Print" pitchFamily="2" charset="0"/>
                </a:rPr>
                <a:t>President of </a:t>
              </a:r>
              <a:r>
                <a:rPr lang="en-US" altLang="de-DE" dirty="0" smtClean="0">
                  <a:latin typeface="Segoe Print" pitchFamily="2" charset="0"/>
                </a:rPr>
                <a:t>West Germany </a:t>
              </a:r>
              <a:r>
                <a:rPr lang="en-US" altLang="de-DE" dirty="0">
                  <a:latin typeface="Segoe Print" pitchFamily="2" charset="0"/>
                </a:rPr>
                <a:t>from 1949 to </a:t>
              </a:r>
              <a:r>
                <a:rPr lang="en-US" altLang="de-DE" dirty="0" smtClean="0">
                  <a:latin typeface="Segoe Print" pitchFamily="2" charset="0"/>
                </a:rPr>
                <a:t>1959 and </a:t>
              </a:r>
              <a:r>
                <a:rPr lang="de-DE" altLang="de-DE" dirty="0" err="1" smtClean="0">
                  <a:latin typeface="Segoe Print" pitchFamily="2" charset="0"/>
                </a:rPr>
                <a:t>has</a:t>
              </a:r>
              <a:r>
                <a:rPr lang="de-DE" altLang="de-DE" dirty="0" smtClean="0">
                  <a:latin typeface="Segoe Print" pitchFamily="2" charset="0"/>
                </a:rPr>
                <a:t> </a:t>
              </a:r>
              <a:r>
                <a:rPr lang="de-DE" altLang="de-DE" dirty="0" err="1" smtClean="0">
                  <a:latin typeface="Segoe Print" pitchFamily="2" charset="0"/>
                </a:rPr>
                <a:t>founded</a:t>
              </a:r>
              <a:r>
                <a:rPr lang="de-DE" altLang="de-DE" dirty="0" smtClean="0">
                  <a:latin typeface="Segoe Print" pitchFamily="2" charset="0"/>
                </a:rPr>
                <a:t> a </a:t>
              </a:r>
              <a:r>
                <a:rPr lang="de-DE" altLang="de-DE" dirty="0" err="1" smtClean="0">
                  <a:latin typeface="Segoe Print" pitchFamily="2" charset="0"/>
                </a:rPr>
                <a:t>party</a:t>
              </a:r>
              <a:r>
                <a:rPr lang="de-DE" altLang="de-DE" dirty="0" smtClean="0">
                  <a:latin typeface="Segoe Print" pitchFamily="2" charset="0"/>
                </a:rPr>
                <a:t> (FDP)</a:t>
              </a:r>
            </a:p>
            <a:p>
              <a:pPr algn="l">
                <a:spcAft>
                  <a:spcPts val="1200"/>
                </a:spcAft>
                <a:buClr>
                  <a:schemeClr val="bg1"/>
                </a:buClr>
              </a:pPr>
              <a:endParaRPr lang="de-DE" altLang="de-DE" sz="2400" dirty="0" smtClean="0">
                <a:latin typeface="Segoe Print" pitchFamily="2" charset="0"/>
              </a:endParaRPr>
            </a:p>
            <a:p>
              <a:pPr marL="457200" indent="-457200" algn="l">
                <a:spcAft>
                  <a:spcPts val="12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de-DE" altLang="de-DE" sz="2400" dirty="0" smtClean="0"/>
            </a:p>
          </p:txBody>
        </p:sp>
        <p:pic>
          <p:nvPicPr>
            <p:cNvPr id="13" name="Picture 58" descr="Bildergebnis für theodor heu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72299" y="1268760"/>
              <a:ext cx="2016125" cy="2519363"/>
            </a:xfrm>
            <a:prstGeom prst="rect">
              <a:avLst/>
            </a:prstGeom>
            <a:noFill/>
          </p:spPr>
        </p:pic>
        <p:grpSp>
          <p:nvGrpSpPr>
            <p:cNvPr id="16" name="Gruppieren 15"/>
            <p:cNvGrpSpPr/>
            <p:nvPr/>
          </p:nvGrpSpPr>
          <p:grpSpPr>
            <a:xfrm>
              <a:off x="-252536" y="522722"/>
              <a:ext cx="3707904" cy="458006"/>
              <a:chOff x="-70438" y="476672"/>
              <a:chExt cx="3707904" cy="458006"/>
            </a:xfrm>
          </p:grpSpPr>
          <p:cxnSp>
            <p:nvCxnSpPr>
              <p:cNvPr id="15" name="Gerade Verbindung 14"/>
              <p:cNvCxnSpPr/>
              <p:nvPr/>
            </p:nvCxnSpPr>
            <p:spPr>
              <a:xfrm>
                <a:off x="1187624" y="836712"/>
                <a:ext cx="1224136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el 1"/>
              <p:cNvSpPr txBox="1">
                <a:spLocks/>
              </p:cNvSpPr>
              <p:nvPr/>
            </p:nvSpPr>
            <p:spPr>
              <a:xfrm>
                <a:off x="-70438" y="476672"/>
                <a:ext cx="3707904" cy="45800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>
                  <a:buClr>
                    <a:srgbClr val="FFFF00"/>
                  </a:buClr>
                </a:pPr>
                <a:r>
                  <a:rPr lang="de-DE" altLang="de-DE" sz="2800" b="1" kern="0" dirty="0" err="1" smtClean="0">
                    <a:solidFill>
                      <a:srgbClr val="99CC00"/>
                    </a:solidFill>
                    <a:latin typeface="Segoe Print" pitchFamily="2" charset="0"/>
                    <a:cs typeface="Arial"/>
                  </a:rPr>
                  <a:t>H</a:t>
                </a:r>
                <a:r>
                  <a:rPr lang="de-DE" altLang="de-DE" sz="2800" b="1" kern="0" dirty="0" err="1" smtClean="0">
                    <a:solidFill>
                      <a:srgbClr val="FF0000"/>
                    </a:solidFill>
                    <a:latin typeface="Segoe Print" pitchFamily="2" charset="0"/>
                    <a:cs typeface="Arial"/>
                  </a:rPr>
                  <a:t>i</a:t>
                </a:r>
                <a:r>
                  <a:rPr lang="de-DE" altLang="de-DE" sz="2800" b="1" kern="0" dirty="0" err="1" smtClean="0">
                    <a:solidFill>
                      <a:srgbClr val="66CCFF"/>
                    </a:solidFill>
                    <a:latin typeface="Segoe Print" pitchFamily="2" charset="0"/>
                    <a:cs typeface="Arial"/>
                  </a:rPr>
                  <a:t>s</a:t>
                </a:r>
                <a:r>
                  <a:rPr lang="de-DE" altLang="de-DE" sz="2800" b="1" kern="0" dirty="0" err="1" smtClean="0">
                    <a:solidFill>
                      <a:srgbClr val="9900FF"/>
                    </a:solidFill>
                    <a:latin typeface="Segoe Print" pitchFamily="2" charset="0"/>
                    <a:cs typeface="Arial"/>
                  </a:rPr>
                  <a:t>t</a:t>
                </a:r>
                <a:r>
                  <a:rPr lang="de-DE" altLang="de-DE" sz="2800" b="1" kern="0" dirty="0" err="1" smtClean="0">
                    <a:solidFill>
                      <a:srgbClr val="FFFF00"/>
                    </a:solidFill>
                    <a:latin typeface="Segoe Print" pitchFamily="2" charset="0"/>
                    <a:cs typeface="Arial"/>
                  </a:rPr>
                  <a:t>o</a:t>
                </a:r>
                <a:r>
                  <a:rPr lang="de-DE" altLang="de-DE" sz="2800" b="1" kern="0" dirty="0" err="1" smtClean="0">
                    <a:solidFill>
                      <a:srgbClr val="3333CC"/>
                    </a:solidFill>
                    <a:latin typeface="Segoe Print" pitchFamily="2" charset="0"/>
                    <a:cs typeface="Arial"/>
                  </a:rPr>
                  <a:t>r</a:t>
                </a:r>
                <a:r>
                  <a:rPr lang="de-DE" altLang="de-DE" sz="2800" b="1" kern="0" dirty="0" err="1" smtClean="0">
                    <a:solidFill>
                      <a:srgbClr val="99CC00"/>
                    </a:solidFill>
                    <a:latin typeface="Segoe Print" pitchFamily="2" charset="0"/>
                    <a:cs typeface="Arial"/>
                  </a:rPr>
                  <a:t>y</a:t>
                </a:r>
                <a:endParaRPr lang="de-DE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0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923908" y="476672"/>
            <a:ext cx="5088252" cy="523220"/>
            <a:chOff x="923908" y="476672"/>
            <a:chExt cx="5088252" cy="52322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4934626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feld 2"/>
            <p:cNvSpPr txBox="1"/>
            <p:nvPr/>
          </p:nvSpPr>
          <p:spPr>
            <a:xfrm>
              <a:off x="923908" y="476672"/>
              <a:ext cx="5088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h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l 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B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u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l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g 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 </a:t>
              </a:r>
              <a:r>
                <a:rPr lang="de-DE" altLang="de-DE" sz="2800" b="1" kern="0" dirty="0" err="1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R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2D050"/>
                  </a:solidFill>
                  <a:latin typeface="Segoe Print" pitchFamily="2" charset="0"/>
                  <a:cs typeface="Arial"/>
                </a:rPr>
                <a:t>m</a:t>
              </a:r>
              <a:r>
                <a:rPr lang="de-DE" altLang="de-DE" sz="2800" b="1" kern="0" dirty="0" err="1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406834" y="1219745"/>
            <a:ext cx="8286090" cy="3793431"/>
            <a:chOff x="406834" y="1219745"/>
            <a:chExt cx="8286090" cy="3793431"/>
          </a:xfrm>
        </p:grpSpPr>
        <p:sp>
          <p:nvSpPr>
            <p:cNvPr id="6" name="Rechteck 5"/>
            <p:cNvSpPr/>
            <p:nvPr/>
          </p:nvSpPr>
          <p:spPr>
            <a:xfrm>
              <a:off x="730206" y="1301859"/>
              <a:ext cx="45618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Clr>
                  <a:prstClr val="white"/>
                </a:buClr>
                <a:buFont typeface="Arial" panose="020B0604020202020204" pitchFamily="34" charset="0"/>
                <a:buChar char="•"/>
              </a:pPr>
              <a:r>
                <a:rPr lang="de-DE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The </a:t>
              </a:r>
              <a:r>
                <a:rPr lang="de-DE" altLang="de-DE" sz="2000" dirty="0" err="1" smtClean="0">
                  <a:solidFill>
                    <a:schemeClr val="bg1"/>
                  </a:solidFill>
                  <a:latin typeface="Segoe Print" pitchFamily="2" charset="0"/>
                </a:rPr>
                <a:t>school</a:t>
              </a:r>
              <a:r>
                <a:rPr lang="de-DE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 </a:t>
              </a:r>
              <a:r>
                <a:rPr lang="de-DE" altLang="de-DE" sz="2000" dirty="0" err="1" smtClean="0">
                  <a:solidFill>
                    <a:schemeClr val="bg1"/>
                  </a:solidFill>
                  <a:latin typeface="Segoe Print" pitchFamily="2" charset="0"/>
                </a:rPr>
                <a:t>building</a:t>
              </a:r>
              <a:r>
                <a:rPr lang="de-DE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 </a:t>
              </a:r>
              <a:r>
                <a:rPr lang="de-DE" altLang="de-DE" sz="2000" dirty="0" err="1" smtClean="0">
                  <a:solidFill>
                    <a:schemeClr val="bg1"/>
                  </a:solidFill>
                  <a:latin typeface="Segoe Print" pitchFamily="2" charset="0"/>
                </a:rPr>
                <a:t>has</a:t>
              </a:r>
              <a:r>
                <a:rPr lang="de-DE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 </a:t>
              </a:r>
              <a:r>
                <a:rPr lang="de-DE" altLang="de-DE" sz="2000" dirty="0" err="1" smtClean="0">
                  <a:solidFill>
                    <a:schemeClr val="bg1"/>
                  </a:solidFill>
                  <a:latin typeface="Segoe Print" pitchFamily="2" charset="0"/>
                </a:rPr>
                <a:t>three</a:t>
              </a:r>
              <a:r>
                <a:rPr lang="de-DE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 </a:t>
              </a:r>
              <a:r>
                <a:rPr lang="de-DE" altLang="de-DE" sz="2000" dirty="0" err="1" smtClean="0">
                  <a:solidFill>
                    <a:schemeClr val="bg1"/>
                  </a:solidFill>
                  <a:latin typeface="Segoe Print" pitchFamily="2" charset="0"/>
                </a:rPr>
                <a:t>floors</a:t>
              </a:r>
              <a:endParaRPr lang="de-DE" altLang="de-DE" sz="2000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34" y="2708921"/>
              <a:ext cx="2696776" cy="202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219745"/>
              <a:ext cx="2752772" cy="174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462" y="2203597"/>
              <a:ext cx="2882008" cy="216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548" y="2960781"/>
              <a:ext cx="2737376" cy="205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1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923908" y="476672"/>
            <a:ext cx="5088252" cy="523220"/>
            <a:chOff x="923908" y="476672"/>
            <a:chExt cx="5088252" cy="52322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4934626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feld 2"/>
            <p:cNvSpPr txBox="1"/>
            <p:nvPr/>
          </p:nvSpPr>
          <p:spPr>
            <a:xfrm>
              <a:off x="923908" y="476672"/>
              <a:ext cx="5088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h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l 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B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u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l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g 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 </a:t>
              </a:r>
              <a:r>
                <a:rPr lang="de-DE" altLang="de-DE" sz="2800" b="1" kern="0" dirty="0" err="1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R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2D050"/>
                  </a:solidFill>
                  <a:latin typeface="Segoe Print" pitchFamily="2" charset="0"/>
                  <a:cs typeface="Arial"/>
                </a:rPr>
                <a:t>m</a:t>
              </a:r>
              <a:r>
                <a:rPr lang="de-DE" altLang="de-DE" sz="2800" b="1" kern="0" dirty="0" err="1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95536" y="530220"/>
            <a:ext cx="8430418" cy="5430185"/>
            <a:chOff x="395536" y="530220"/>
            <a:chExt cx="8430418" cy="543018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44614" y="3194045"/>
              <a:ext cx="1373188" cy="2636837"/>
            </a:xfrm>
            <a:prstGeom prst="rect">
              <a:avLst/>
            </a:prstGeom>
            <a:noFill/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08304" y="530220"/>
              <a:ext cx="1517650" cy="2663825"/>
            </a:xfrm>
            <a:prstGeom prst="rect">
              <a:avLst/>
            </a:prstGeom>
            <a:noFill/>
          </p:spPr>
        </p:pic>
        <p:sp>
          <p:nvSpPr>
            <p:cNvPr id="6" name="Rechteck 5"/>
            <p:cNvSpPr/>
            <p:nvPr/>
          </p:nvSpPr>
          <p:spPr>
            <a:xfrm>
              <a:off x="730206" y="1301859"/>
              <a:ext cx="391380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Clr>
                  <a:prstClr val="white"/>
                </a:buClr>
                <a:buFont typeface="Arial" panose="020B0604020202020204" pitchFamily="34" charset="0"/>
                <a:buChar char="•"/>
              </a:pPr>
              <a:r>
                <a:rPr lang="en-US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The school has about 30 classrooms, a </a:t>
              </a:r>
              <a:r>
                <a:rPr lang="en-US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Library, 2 computer labs, a paramedic room, a canteen, a kiosk …</a:t>
              </a:r>
            </a:p>
          </p:txBody>
        </p:sp>
        <p:pic>
          <p:nvPicPr>
            <p:cNvPr id="23" name="Grafik 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460431" y="2631116"/>
              <a:ext cx="2975361" cy="18559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588564"/>
              <a:ext cx="2073424" cy="153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960" y="3276532"/>
              <a:ext cx="1991471" cy="149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Grafik 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6161" y="1052736"/>
              <a:ext cx="2112143" cy="15841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76" y="4487071"/>
              <a:ext cx="1964216" cy="147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02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923908" y="476672"/>
            <a:ext cx="5088252" cy="523220"/>
            <a:chOff x="923908" y="476672"/>
            <a:chExt cx="5088252" cy="52322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4934626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feld 2"/>
            <p:cNvSpPr txBox="1"/>
            <p:nvPr/>
          </p:nvSpPr>
          <p:spPr>
            <a:xfrm>
              <a:off x="923908" y="476672"/>
              <a:ext cx="5088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h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l 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B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u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l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g 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 </a:t>
              </a:r>
              <a:r>
                <a:rPr lang="de-DE" altLang="de-DE" sz="2800" b="1" kern="0" dirty="0" err="1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R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2D050"/>
                  </a:solidFill>
                  <a:latin typeface="Segoe Print" pitchFamily="2" charset="0"/>
                  <a:cs typeface="Arial"/>
                </a:rPr>
                <a:t>m</a:t>
              </a:r>
              <a:r>
                <a:rPr lang="de-DE" altLang="de-DE" sz="2800" b="1" kern="0" dirty="0" err="1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730206" y="999892"/>
            <a:ext cx="7946250" cy="4299900"/>
            <a:chOff x="730206" y="999892"/>
            <a:chExt cx="7946250" cy="4299900"/>
          </a:xfrm>
        </p:grpSpPr>
        <p:sp>
          <p:nvSpPr>
            <p:cNvPr id="6" name="Rechteck 5"/>
            <p:cNvSpPr/>
            <p:nvPr/>
          </p:nvSpPr>
          <p:spPr>
            <a:xfrm>
              <a:off x="730206" y="1301859"/>
              <a:ext cx="456187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Clr>
                  <a:prstClr val="white"/>
                </a:buClr>
                <a:buFont typeface="Arial" panose="020B0604020202020204" pitchFamily="34" charset="0"/>
                <a:buChar char="•"/>
              </a:pPr>
              <a:r>
                <a:rPr lang="en-US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… working rooms, group rooms, a TV room, play and recreation rooms, an assembly hall with theater stage …</a:t>
              </a:r>
            </a:p>
          </p:txBody>
        </p:sp>
        <p:pic>
          <p:nvPicPr>
            <p:cNvPr id="10" name="Grafik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6090" y="3428999"/>
              <a:ext cx="2494062" cy="18707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Grafik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60" y="3068960"/>
              <a:ext cx="2664296" cy="1998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Grafik 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7533" y="999892"/>
              <a:ext cx="2608883" cy="19568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Grafik 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576" y="3293249"/>
              <a:ext cx="2520750" cy="189065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130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923908" y="476672"/>
            <a:ext cx="5088252" cy="523220"/>
            <a:chOff x="923908" y="476672"/>
            <a:chExt cx="5088252" cy="52322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4934626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feld 2"/>
            <p:cNvSpPr txBox="1"/>
            <p:nvPr/>
          </p:nvSpPr>
          <p:spPr>
            <a:xfrm>
              <a:off x="923908" y="476672"/>
              <a:ext cx="5088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h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l 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B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u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l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g 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n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d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 </a:t>
              </a:r>
              <a:r>
                <a:rPr lang="de-DE" altLang="de-DE" sz="2800" b="1" kern="0" dirty="0" err="1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R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err="1" smtClean="0">
                  <a:solidFill>
                    <a:srgbClr val="92D050"/>
                  </a:solidFill>
                  <a:latin typeface="Segoe Print" pitchFamily="2" charset="0"/>
                  <a:cs typeface="Arial"/>
                </a:rPr>
                <a:t>m</a:t>
              </a:r>
              <a:r>
                <a:rPr lang="de-DE" altLang="de-DE" sz="2800" b="1" kern="0" dirty="0" err="1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62403" y="476672"/>
            <a:ext cx="8347962" cy="5434360"/>
            <a:chOff x="362403" y="476672"/>
            <a:chExt cx="8347962" cy="5434360"/>
          </a:xfrm>
        </p:grpSpPr>
        <p:sp>
          <p:nvSpPr>
            <p:cNvPr id="6" name="Rechteck 5"/>
            <p:cNvSpPr/>
            <p:nvPr/>
          </p:nvSpPr>
          <p:spPr>
            <a:xfrm>
              <a:off x="730206" y="1301859"/>
              <a:ext cx="456187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Clr>
                  <a:prstClr val="white"/>
                </a:buClr>
                <a:buFont typeface="Arial" panose="020B0604020202020204" pitchFamily="34" charset="0"/>
                <a:buChar char="•"/>
              </a:pPr>
              <a:r>
                <a:rPr lang="en-US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… and labs and rooms for the different school subjects such as </a:t>
              </a:r>
              <a:r>
                <a:rPr lang="en-US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natural sciences, </a:t>
              </a:r>
              <a:r>
                <a:rPr lang="en-US" altLang="de-DE" sz="2000" dirty="0" smtClean="0">
                  <a:solidFill>
                    <a:schemeClr val="bg1"/>
                  </a:solidFill>
                  <a:latin typeface="Segoe Print" pitchFamily="2" charset="0"/>
                </a:rPr>
                <a:t>technics, arts and crafts and a sports hall.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559" y="476672"/>
              <a:ext cx="2112891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060848"/>
              <a:ext cx="2914229" cy="218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03" y="3659100"/>
              <a:ext cx="2265381" cy="169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59" y="3501008"/>
              <a:ext cx="2273049" cy="170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34400"/>
              <a:ext cx="2284999" cy="171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221088"/>
              <a:ext cx="2253258" cy="1689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923908" y="476672"/>
            <a:ext cx="1390124" cy="523220"/>
            <a:chOff x="923908" y="476672"/>
            <a:chExt cx="1390124" cy="52322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1262218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feld 2"/>
            <p:cNvSpPr txBox="1"/>
            <p:nvPr/>
          </p:nvSpPr>
          <p:spPr>
            <a:xfrm>
              <a:off x="923908" y="476672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l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err="1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err="1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e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/>
            </a:p>
          </p:txBody>
        </p:sp>
      </p:grpSp>
      <p:sp>
        <p:nvSpPr>
          <p:cNvPr id="6" name="Rechteck 5"/>
          <p:cNvSpPr/>
          <p:nvPr/>
        </p:nvSpPr>
        <p:spPr>
          <a:xfrm>
            <a:off x="730206" y="1196752"/>
            <a:ext cx="84137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Segoe Print" pitchFamily="2" charset="0"/>
              </a:rPr>
              <a:t>0ur classes at school have an average number of 28 pupils, in classes with special children the number of pupils is 25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Segoe Print" pitchFamily="2" charset="0"/>
              </a:rPr>
              <a:t>Every year we have 5 new classes starting in August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Segoe Print" pitchFamily="2" charset="0"/>
              </a:rPr>
              <a:t>The classes at our school are named by the letters of the alphabet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Segoe Print" pitchFamily="2" charset="0"/>
              </a:rPr>
              <a:t>We have 28 classes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Segoe Print" pitchFamily="2" charset="0"/>
              </a:rPr>
              <a:t>We have 2 classes with refugees and immigrants</a:t>
            </a:r>
          </a:p>
        </p:txBody>
      </p:sp>
    </p:spTree>
    <p:extLst>
      <p:ext uri="{BB962C8B-B14F-4D97-AF65-F5344CB8AC3E}">
        <p14:creationId xmlns:p14="http://schemas.microsoft.com/office/powerpoint/2010/main" val="20467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923908" y="476672"/>
            <a:ext cx="1643399" cy="523220"/>
            <a:chOff x="923908" y="476672"/>
            <a:chExt cx="1643399" cy="523220"/>
          </a:xfrm>
        </p:grpSpPr>
        <p:sp>
          <p:nvSpPr>
            <p:cNvPr id="3" name="Textfeld 2"/>
            <p:cNvSpPr txBox="1"/>
            <p:nvPr/>
          </p:nvSpPr>
          <p:spPr>
            <a:xfrm>
              <a:off x="923908" y="476672"/>
              <a:ext cx="1643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u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b</a:t>
              </a:r>
              <a:r>
                <a:rPr lang="de-DE" altLang="de-DE" sz="2800" b="1" kern="0" dirty="0" err="1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j</a:t>
              </a:r>
              <a:r>
                <a:rPr lang="de-DE" altLang="de-DE" sz="2800" b="1" kern="0" dirty="0" err="1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e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t</a:t>
              </a:r>
              <a:r>
                <a:rPr lang="de-DE" altLang="de-DE" sz="2800" b="1" kern="0" dirty="0" err="1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>
                <a:solidFill>
                  <a:srgbClr val="66CCFF"/>
                </a:solidFill>
              </a:endParaRP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147824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/>
        </p:nvGrpSpPr>
        <p:grpSpPr>
          <a:xfrm>
            <a:off x="730206" y="1124744"/>
            <a:ext cx="8018258" cy="5435284"/>
            <a:chOff x="730206" y="1124744"/>
            <a:chExt cx="8018258" cy="543528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589240"/>
              <a:ext cx="2055876" cy="970788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730206" y="1124744"/>
              <a:ext cx="2689666" cy="4144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Art 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err="1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Biology</a:t>
              </a: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                              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Chemistry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English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err="1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Geography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German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err="1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Graphic</a:t>
              </a: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 Design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err="1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History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Home Economics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err="1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Maths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Musik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err="1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Physics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Politics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RE / Religion</a:t>
              </a:r>
              <a:endParaRPr lang="de-DE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de-DE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Sports / PE</a:t>
              </a:r>
              <a:endParaRPr lang="de-DE" sz="16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4355976" y="1124744"/>
              <a:ext cx="4392488" cy="4673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Subject choice in class 7 </a:t>
              </a:r>
              <a:b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</a:b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(this continues until class 10)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Biology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Computer Science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French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Social Studies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Technology</a:t>
              </a:r>
              <a:b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</a:br>
              <a:endParaRPr lang="en-US" sz="1600" dirty="0" smtClean="0">
                <a:solidFill>
                  <a:schemeClr val="bg1"/>
                </a:solidFill>
                <a:effectLst/>
                <a:latin typeface="Segoe Print"/>
                <a:ea typeface="Times New Roman"/>
                <a:cs typeface="Times New Roman"/>
              </a:endParaRPr>
            </a:p>
            <a:p>
              <a:pPr lvl="0" fontAlgn="base">
                <a:spcBef>
                  <a:spcPts val="100"/>
                </a:spcBef>
                <a:spcAft>
                  <a:spcPts val="100"/>
                </a:spcAft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Choice of Sports (class 9-10):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Badminton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Fitness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Football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Gymnastics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Handball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Swimming</a:t>
              </a:r>
            </a:p>
            <a:p>
              <a:pPr lvl="0" fontAlgn="base">
                <a:spcBef>
                  <a:spcPts val="200"/>
                </a:spcBef>
                <a:spcAft>
                  <a:spcPts val="200"/>
                </a:spcAft>
                <a:tabLst>
                  <a:tab pos="457200" algn="l"/>
                </a:tabLst>
              </a:pPr>
              <a:r>
                <a:rPr lang="en-US" sz="1600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•	Table Tennis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2055876" cy="97078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923908" y="476672"/>
            <a:ext cx="4201791" cy="523220"/>
            <a:chOff x="923908" y="476672"/>
            <a:chExt cx="4201791" cy="52322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005526" y="882762"/>
              <a:ext cx="399852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923908" y="476672"/>
              <a:ext cx="42017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f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t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e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r </a:t>
              </a:r>
              <a:r>
                <a:rPr lang="de-DE" altLang="de-DE" sz="2800" b="1" kern="0" dirty="0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S</a:t>
              </a:r>
              <a:r>
                <a:rPr lang="de-DE" altLang="de-DE" sz="2800" b="1" kern="0" dirty="0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h</a:t>
              </a:r>
              <a:r>
                <a:rPr lang="de-DE" altLang="de-DE" sz="2800" b="1" kern="0" dirty="0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o</a:t>
              </a:r>
              <a:r>
                <a:rPr lang="de-DE" altLang="de-DE" sz="2800" b="1" kern="0" dirty="0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l 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A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c</a:t>
              </a:r>
              <a:r>
                <a:rPr lang="de-DE" altLang="de-DE" sz="2800" b="1" kern="0" dirty="0" err="1" smtClean="0">
                  <a:solidFill>
                    <a:srgbClr val="99CC00"/>
                  </a:solidFill>
                  <a:latin typeface="Segoe Print" pitchFamily="2" charset="0"/>
                  <a:cs typeface="Arial"/>
                </a:rPr>
                <a:t>t</a:t>
              </a:r>
              <a:r>
                <a:rPr lang="de-DE" altLang="de-DE" sz="2800" b="1" kern="0" dirty="0" err="1" smtClean="0">
                  <a:solidFill>
                    <a:srgbClr val="3333CC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v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err="1" smtClean="0">
                  <a:solidFill>
                    <a:srgbClr val="FF0000"/>
                  </a:solidFill>
                  <a:latin typeface="Segoe Print" pitchFamily="2" charset="0"/>
                  <a:cs typeface="Arial"/>
                </a:rPr>
                <a:t>t</a:t>
              </a:r>
              <a:r>
                <a:rPr lang="de-DE" altLang="de-DE" sz="2800" b="1" kern="0" dirty="0" err="1" smtClean="0">
                  <a:solidFill>
                    <a:srgbClr val="FFFF00"/>
                  </a:solidFill>
                  <a:latin typeface="Segoe Print" pitchFamily="2" charset="0"/>
                  <a:cs typeface="Arial"/>
                </a:rPr>
                <a:t>i</a:t>
              </a:r>
              <a:r>
                <a:rPr lang="de-DE" altLang="de-DE" sz="2800" b="1" kern="0" dirty="0" err="1" smtClean="0">
                  <a:solidFill>
                    <a:srgbClr val="9900FF"/>
                  </a:solidFill>
                  <a:latin typeface="Segoe Print" pitchFamily="2" charset="0"/>
                  <a:cs typeface="Arial"/>
                </a:rPr>
                <a:t>e</a:t>
              </a:r>
              <a:r>
                <a:rPr lang="de-DE" altLang="de-DE" sz="2800" b="1" kern="0" dirty="0" err="1" smtClean="0">
                  <a:solidFill>
                    <a:srgbClr val="66CCFF"/>
                  </a:solidFill>
                  <a:latin typeface="Segoe Print" pitchFamily="2" charset="0"/>
                  <a:cs typeface="Arial"/>
                </a:rPr>
                <a:t>s</a:t>
              </a:r>
              <a:endParaRPr lang="de-DE" sz="2800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730206" y="1052736"/>
            <a:ext cx="8132290" cy="5688632"/>
            <a:chOff x="730206" y="1052736"/>
            <a:chExt cx="8132290" cy="5688632"/>
          </a:xfrm>
        </p:grpSpPr>
        <p:pic>
          <p:nvPicPr>
            <p:cNvPr id="4100" name="Picture 4" descr="camebridge_2016_7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12776"/>
              <a:ext cx="3600400" cy="141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eck 5"/>
            <p:cNvSpPr/>
            <p:nvPr/>
          </p:nvSpPr>
          <p:spPr>
            <a:xfrm>
              <a:off x="730206" y="1052736"/>
              <a:ext cx="7946250" cy="4242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ts val="100"/>
                </a:spcBef>
                <a:spcAft>
                  <a:spcPts val="100"/>
                </a:spcAft>
                <a:tabLst>
                  <a:tab pos="457200" algn="l"/>
                </a:tabLst>
              </a:pPr>
              <a:r>
                <a:rPr lang="en-US" sz="20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We have many after school activities for example:</a:t>
              </a: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/>
              </a:r>
              <a:b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</a:br>
              <a:endParaRPr lang="en-US" sz="2000" b="1" dirty="0" smtClean="0">
                <a:solidFill>
                  <a:schemeClr val="bg1"/>
                </a:solidFill>
                <a:effectLst/>
                <a:latin typeface="Segoe Print"/>
                <a:ea typeface="Times New Roman"/>
                <a:cs typeface="Times New Roman"/>
              </a:endParaRPr>
            </a:p>
            <a:p>
              <a:pPr marL="285750" lvl="0" indent="-285750" fontAlgn="base"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Computer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Garden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Drama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School Band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latin typeface="Segoe Print"/>
                  <a:ea typeface="Times New Roman"/>
                  <a:cs typeface="Times New Roman"/>
                </a:rPr>
                <a:t>“Flying THS”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Cheerleading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Library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Kiosk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Erasmus + 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Paramedics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Cambridge Certificate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effectLst/>
                  <a:latin typeface="Segoe Print"/>
                  <a:ea typeface="Times New Roman"/>
                  <a:cs typeface="Times New Roman"/>
                </a:rPr>
                <a:t>Bike Racing</a:t>
              </a:r>
            </a:p>
            <a:p>
              <a:pPr marL="342900" lvl="0" indent="-342900" fontAlgn="base">
                <a:spcBef>
                  <a:spcPts val="100"/>
                </a:spcBef>
                <a:spcAft>
                  <a:spcPts val="100"/>
                </a:spcAft>
                <a:buFont typeface="Times New Roman"/>
                <a:buChar char="•"/>
                <a:tabLst>
                  <a:tab pos="457200" algn="l"/>
                </a:tabLst>
              </a:pPr>
              <a:r>
                <a:rPr lang="en-US" sz="1600" b="1" dirty="0" smtClean="0">
                  <a:solidFill>
                    <a:schemeClr val="bg1"/>
                  </a:solidFill>
                  <a:latin typeface="Segoe Print"/>
                  <a:ea typeface="Times New Roman"/>
                  <a:cs typeface="Times New Roman"/>
                </a:rPr>
                <a:t>Driving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Segoe Print"/>
                  <a:ea typeface="Times New Roman"/>
                  <a:cs typeface="Times New Roman"/>
                </a:rPr>
                <a:t>licence</a:t>
              </a:r>
              <a:r>
                <a:rPr lang="en-US" sz="1600" b="1" dirty="0" smtClean="0">
                  <a:solidFill>
                    <a:schemeClr val="bg1"/>
                  </a:solidFill>
                  <a:latin typeface="Segoe Print"/>
                  <a:ea typeface="Times New Roman"/>
                  <a:cs typeface="Times New Roman"/>
                </a:rPr>
                <a:t> class M</a:t>
              </a:r>
              <a:endParaRPr lang="en-US" sz="1600" b="1" dirty="0" smtClean="0">
                <a:solidFill>
                  <a:schemeClr val="bg1"/>
                </a:solidFill>
                <a:effectLst/>
                <a:latin typeface="Segoe Print"/>
                <a:ea typeface="Times New Roman"/>
                <a:cs typeface="Times New Roman"/>
              </a:endParaRPr>
            </a:p>
          </p:txBody>
        </p:sp>
        <p:pic>
          <p:nvPicPr>
            <p:cNvPr id="4106" name="Picture 10" descr="AG_F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868518"/>
              <a:ext cx="2379490" cy="178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sportehrentag_nw_2014_3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351" y="1544672"/>
              <a:ext cx="2357145" cy="152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sportehrentag_nw_2014_01_3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457" y="2276872"/>
              <a:ext cx="2504775" cy="164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IMG_185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545" y="4509120"/>
              <a:ext cx="2472217" cy="185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Erasmus  THS T-shirts_3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503989"/>
              <a:ext cx="2487563" cy="186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schulsani0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09884"/>
              <a:ext cx="2304256" cy="1731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8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294</Words>
  <Application>Microsoft Office PowerPoint</Application>
  <PresentationFormat>Bildschirmpräsentation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Wellenform</vt:lpstr>
      <vt:lpstr>Theodor Heuss 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Theodor Heuss Schule</dc:title>
  <dc:creator>cfuchs</dc:creator>
  <cp:lastModifiedBy>cfuchs</cp:lastModifiedBy>
  <cp:revision>21</cp:revision>
  <dcterms:created xsi:type="dcterms:W3CDTF">2016-03-31T09:58:33Z</dcterms:created>
  <dcterms:modified xsi:type="dcterms:W3CDTF">2016-03-31T13:48:13Z</dcterms:modified>
</cp:coreProperties>
</file>