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61" r:id="rId23"/>
  </p:sldIdLst>
  <p:sldSz cx="9144000" cy="6858000" type="screen4x3"/>
  <p:notesSz cx="6799263" cy="99314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70241" autoAdjust="0"/>
  </p:normalViewPr>
  <p:slideViewPr>
    <p:cSldViewPr>
      <p:cViewPr varScale="1">
        <p:scale>
          <a:sx n="85" d="100"/>
          <a:sy n="85" d="100"/>
        </p:scale>
        <p:origin x="-2364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347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51342" y="0"/>
            <a:ext cx="2946347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7DD26-A9EE-4634-AE0E-88F75F7060F2}" type="datetimeFigureOut">
              <a:rPr lang="de-DE" smtClean="0"/>
              <a:t>23.10.2016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79927" y="4717415"/>
            <a:ext cx="5439410" cy="446913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6347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51342" y="9433106"/>
            <a:ext cx="2946347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1399C4C-9789-4966-BA06-45A26ACEA692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93192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1400" dirty="0" err="1" smtClean="0"/>
              <a:t>Hello</a:t>
            </a:r>
            <a:r>
              <a:rPr lang="de-DE" sz="1400" dirty="0" smtClean="0"/>
              <a:t> </a:t>
            </a:r>
            <a:r>
              <a:rPr lang="de-DE" sz="1400" dirty="0" err="1" smtClean="0"/>
              <a:t>my</a:t>
            </a:r>
            <a:r>
              <a:rPr lang="de-DE" sz="1400" dirty="0" smtClean="0"/>
              <a:t> </a:t>
            </a:r>
            <a:r>
              <a:rPr lang="de-DE" sz="1400" dirty="0" err="1" smtClean="0"/>
              <a:t>name</a:t>
            </a:r>
            <a:r>
              <a:rPr lang="de-DE" sz="1400" dirty="0" smtClean="0"/>
              <a:t> </a:t>
            </a:r>
            <a:r>
              <a:rPr lang="de-DE" sz="1400" dirty="0" err="1" smtClean="0"/>
              <a:t>is</a:t>
            </a:r>
            <a:r>
              <a:rPr lang="de-DE" sz="1400" dirty="0" smtClean="0"/>
              <a:t> Sarah </a:t>
            </a:r>
          </a:p>
          <a:p>
            <a:endParaRPr lang="de-DE" sz="1400" dirty="0" smtClean="0"/>
          </a:p>
          <a:p>
            <a:r>
              <a:rPr lang="de-DE" sz="1400" b="1" dirty="0" err="1" smtClean="0"/>
              <a:t>and</a:t>
            </a:r>
            <a:r>
              <a:rPr lang="de-DE" sz="1400" b="1" baseline="0" dirty="0" smtClean="0"/>
              <a:t> </a:t>
            </a:r>
            <a:r>
              <a:rPr lang="de-DE" sz="1400" b="1" baseline="0" dirty="0" err="1" smtClean="0"/>
              <a:t>my</a:t>
            </a:r>
            <a:r>
              <a:rPr lang="de-DE" sz="1400" b="1" baseline="0" dirty="0" smtClean="0"/>
              <a:t> </a:t>
            </a:r>
            <a:r>
              <a:rPr lang="de-DE" sz="1400" b="1" baseline="0" dirty="0" err="1" smtClean="0"/>
              <a:t>name</a:t>
            </a:r>
            <a:r>
              <a:rPr lang="de-DE" sz="1400" b="1" baseline="0" dirty="0" smtClean="0"/>
              <a:t> Niklas </a:t>
            </a:r>
          </a:p>
          <a:p>
            <a:endParaRPr lang="de-DE" sz="1400" b="1" baseline="0" dirty="0" smtClean="0"/>
          </a:p>
          <a:p>
            <a:r>
              <a:rPr lang="de-DE" sz="1400" baseline="0" dirty="0" err="1" smtClean="0"/>
              <a:t>and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we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are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going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to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give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you</a:t>
            </a:r>
            <a:r>
              <a:rPr lang="de-DE" sz="1400" baseline="0" dirty="0" smtClean="0"/>
              <a:t> a </a:t>
            </a:r>
            <a:r>
              <a:rPr lang="de-DE" sz="1400" baseline="0" dirty="0" err="1" smtClean="0"/>
              <a:t>short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survey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about</a:t>
            </a:r>
            <a:endParaRPr lang="de-DE" sz="1400" baseline="0" dirty="0" smtClean="0"/>
          </a:p>
          <a:p>
            <a:r>
              <a:rPr lang="de-DE" sz="1400" baseline="0" dirty="0" err="1" smtClean="0"/>
              <a:t>what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our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city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offers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to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students</a:t>
            </a:r>
            <a:r>
              <a:rPr lang="de-DE" sz="1400" baseline="0" dirty="0" smtClean="0"/>
              <a:t> in </a:t>
            </a:r>
            <a:r>
              <a:rPr lang="de-DE" sz="1400" baseline="0" dirty="0" err="1" smtClean="0"/>
              <a:t>the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field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of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learning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support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and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educational</a:t>
            </a:r>
            <a:r>
              <a:rPr lang="de-DE" sz="1400" baseline="0" dirty="0" smtClean="0"/>
              <a:t> </a:t>
            </a:r>
            <a:r>
              <a:rPr lang="de-DE" sz="1400" baseline="0" dirty="0" err="1" smtClean="0"/>
              <a:t>help</a:t>
            </a:r>
            <a:r>
              <a:rPr lang="de-DE" sz="1400" baseline="0" dirty="0" smtClean="0"/>
              <a:t>.</a:t>
            </a:r>
            <a:endParaRPr lang="de-DE" sz="1400" dirty="0" smtClean="0"/>
          </a:p>
          <a:p>
            <a:endParaRPr lang="de-DE" sz="1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9C4C-9789-4966-BA06-45A26ACEA69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67778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 smtClean="0"/>
              <a:t>During</a:t>
            </a:r>
            <a:r>
              <a:rPr lang="de-DE" b="1" dirty="0" smtClean="0"/>
              <a:t> </a:t>
            </a:r>
            <a:r>
              <a:rPr lang="de-DE" b="1" dirty="0" err="1" smtClean="0"/>
              <a:t>your</a:t>
            </a:r>
            <a:r>
              <a:rPr lang="de-DE" b="1" dirty="0" smtClean="0"/>
              <a:t> time </a:t>
            </a:r>
            <a:r>
              <a:rPr lang="de-DE" b="1" dirty="0" err="1" smtClean="0"/>
              <a:t>as</a:t>
            </a:r>
            <a:r>
              <a:rPr lang="de-DE" b="1" dirty="0" smtClean="0"/>
              <a:t> a </a:t>
            </a:r>
            <a:r>
              <a:rPr lang="de-DE" b="1" dirty="0" err="1" smtClean="0"/>
              <a:t>student</a:t>
            </a:r>
            <a:r>
              <a:rPr lang="de-DE" b="1" dirty="0" smtClean="0"/>
              <a:t> </a:t>
            </a:r>
            <a:r>
              <a:rPr lang="de-DE" b="1" dirty="0" err="1" smtClean="0"/>
              <a:t>always</a:t>
            </a:r>
            <a:r>
              <a:rPr lang="de-DE" b="1" dirty="0" smtClean="0"/>
              <a:t> </a:t>
            </a:r>
            <a:r>
              <a:rPr lang="de-DE" b="1" dirty="0" err="1" smtClean="0"/>
              <a:t>the</a:t>
            </a:r>
            <a:r>
              <a:rPr lang="de-DE" b="1" dirty="0" smtClean="0"/>
              <a:t> same </a:t>
            </a:r>
            <a:r>
              <a:rPr lang="de-DE" b="1" dirty="0" err="1" smtClean="0"/>
              <a:t>questions</a:t>
            </a:r>
            <a:r>
              <a:rPr lang="de-DE" b="1" dirty="0" smtClean="0"/>
              <a:t> </a:t>
            </a:r>
            <a:r>
              <a:rPr lang="de-DE" b="1" dirty="0" err="1" smtClean="0"/>
              <a:t>concerning</a:t>
            </a:r>
            <a:r>
              <a:rPr lang="de-DE" b="1" dirty="0" smtClean="0"/>
              <a:t> </a:t>
            </a:r>
            <a:r>
              <a:rPr lang="de-DE" b="1" dirty="0" err="1" smtClean="0"/>
              <a:t>your</a:t>
            </a:r>
            <a:r>
              <a:rPr lang="de-DE" b="1" dirty="0" smtClean="0"/>
              <a:t> </a:t>
            </a:r>
            <a:r>
              <a:rPr lang="de-DE" b="1" dirty="0" err="1" smtClean="0"/>
              <a:t>future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b="1" dirty="0" smtClean="0"/>
              <a:t> </a:t>
            </a:r>
            <a:r>
              <a:rPr lang="de-DE" b="1" dirty="0" err="1" smtClean="0"/>
              <a:t>coming</a:t>
            </a:r>
            <a:r>
              <a:rPr lang="de-DE" b="1" dirty="0" smtClean="0"/>
              <a:t> </a:t>
            </a:r>
            <a:r>
              <a:rPr lang="de-DE" b="1" dirty="0" err="1" smtClean="0"/>
              <a:t>up</a:t>
            </a:r>
            <a:r>
              <a:rPr lang="de-DE" b="1" dirty="0" smtClean="0"/>
              <a:t> </a:t>
            </a:r>
          </a:p>
          <a:p>
            <a:r>
              <a:rPr lang="de-DE" b="1" dirty="0" err="1" smtClean="0"/>
              <a:t>for</a:t>
            </a:r>
            <a:r>
              <a:rPr lang="de-DE" b="1" dirty="0" smtClean="0"/>
              <a:t> </a:t>
            </a:r>
            <a:r>
              <a:rPr lang="de-DE" b="1" dirty="0" err="1" smtClean="0"/>
              <a:t>example</a:t>
            </a:r>
            <a:r>
              <a:rPr lang="de-DE" b="1" dirty="0" smtClean="0"/>
              <a:t> </a:t>
            </a:r>
          </a:p>
          <a:p>
            <a:endParaRPr lang="de-DE" b="1" dirty="0" smtClean="0"/>
          </a:p>
          <a:p>
            <a:r>
              <a:rPr lang="de-DE" dirty="0" err="1" smtClean="0"/>
              <a:t>What</a:t>
            </a:r>
            <a:r>
              <a:rPr lang="de-DE" dirty="0" smtClean="0"/>
              <a:t> do I </a:t>
            </a:r>
            <a:r>
              <a:rPr lang="de-DE" dirty="0" err="1" smtClean="0"/>
              <a:t>want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do after </a:t>
            </a:r>
            <a:r>
              <a:rPr lang="de-DE" dirty="0" err="1" smtClean="0"/>
              <a:t>my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days</a:t>
            </a:r>
            <a:r>
              <a:rPr lang="de-DE" dirty="0" smtClean="0"/>
              <a:t>? </a:t>
            </a:r>
          </a:p>
          <a:p>
            <a:endParaRPr lang="de-DE" dirty="0" smtClean="0"/>
          </a:p>
          <a:p>
            <a:r>
              <a:rPr lang="de-DE" b="1" dirty="0" smtClean="0"/>
              <a:t>Will I find </a:t>
            </a:r>
            <a:r>
              <a:rPr lang="de-DE" b="1" dirty="0" err="1" smtClean="0"/>
              <a:t>work</a:t>
            </a:r>
            <a:r>
              <a:rPr lang="de-DE" b="1" dirty="0" smtClean="0"/>
              <a:t>?</a:t>
            </a:r>
          </a:p>
          <a:p>
            <a:endParaRPr lang="de-DE" b="1" dirty="0" smtClean="0"/>
          </a:p>
          <a:p>
            <a:r>
              <a:rPr lang="de-DE" b="0" dirty="0" err="1" smtClean="0">
                <a:latin typeface="Comic Sans MS" panose="030F0702030302020204" pitchFamily="66" charset="0"/>
              </a:rPr>
              <a:t>What</a:t>
            </a:r>
            <a:r>
              <a:rPr lang="de-DE" b="0" dirty="0" smtClean="0">
                <a:latin typeface="Comic Sans MS" panose="030F0702030302020204" pitchFamily="66" charset="0"/>
              </a:rPr>
              <a:t> </a:t>
            </a:r>
            <a:r>
              <a:rPr lang="de-DE" b="0" dirty="0" err="1" smtClean="0">
                <a:latin typeface="Comic Sans MS" panose="030F0702030302020204" pitchFamily="66" charset="0"/>
              </a:rPr>
              <a:t>is</a:t>
            </a:r>
            <a:r>
              <a:rPr lang="de-DE" b="0" dirty="0" smtClean="0">
                <a:latin typeface="Comic Sans MS" panose="030F0702030302020204" pitchFamily="66" charset="0"/>
              </a:rPr>
              <a:t> </a:t>
            </a:r>
            <a:r>
              <a:rPr lang="de-DE" b="0" dirty="0" err="1" smtClean="0">
                <a:latin typeface="Comic Sans MS" panose="030F0702030302020204" pitchFamily="66" charset="0"/>
              </a:rPr>
              <a:t>my</a:t>
            </a:r>
            <a:r>
              <a:rPr lang="de-DE" b="0" dirty="0" smtClean="0">
                <a:latin typeface="Comic Sans MS" panose="030F0702030302020204" pitchFamily="66" charset="0"/>
              </a:rPr>
              <a:t> </a:t>
            </a:r>
            <a:r>
              <a:rPr lang="de-DE" b="0" dirty="0" err="1" smtClean="0">
                <a:latin typeface="Comic Sans MS" panose="030F0702030302020204" pitchFamily="66" charset="0"/>
              </a:rPr>
              <a:t>next</a:t>
            </a:r>
            <a:r>
              <a:rPr lang="de-DE" b="0" dirty="0" smtClean="0">
                <a:latin typeface="Comic Sans MS" panose="030F0702030302020204" pitchFamily="66" charset="0"/>
              </a:rPr>
              <a:t> </a:t>
            </a:r>
            <a:r>
              <a:rPr lang="de-DE" b="0" dirty="0" err="1" smtClean="0">
                <a:latin typeface="Comic Sans MS" panose="030F0702030302020204" pitchFamily="66" charset="0"/>
              </a:rPr>
              <a:t>step</a:t>
            </a:r>
            <a:r>
              <a:rPr lang="de-DE" b="0" dirty="0" smtClean="0">
                <a:latin typeface="Comic Sans MS" panose="030F0702030302020204" pitchFamily="66" charset="0"/>
              </a:rPr>
              <a:t> in </a:t>
            </a:r>
            <a:r>
              <a:rPr lang="de-DE" b="0" dirty="0" err="1" smtClean="0">
                <a:latin typeface="Comic Sans MS" panose="030F0702030302020204" pitchFamily="66" charset="0"/>
              </a:rPr>
              <a:t>education</a:t>
            </a:r>
            <a:r>
              <a:rPr lang="de-DE" b="0" dirty="0" smtClean="0">
                <a:latin typeface="Comic Sans MS" panose="030F0702030302020204" pitchFamily="66" charset="0"/>
              </a:rPr>
              <a:t>? </a:t>
            </a:r>
          </a:p>
          <a:p>
            <a:endParaRPr lang="de-DE" b="0" dirty="0" smtClean="0">
              <a:latin typeface="Comic Sans MS" panose="030F0702030302020204" pitchFamily="66" charset="0"/>
            </a:endParaRPr>
          </a:p>
          <a:p>
            <a:r>
              <a:rPr lang="de-DE" b="1" dirty="0" err="1" smtClean="0"/>
              <a:t>What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b="1" dirty="0" smtClean="0"/>
              <a:t> </a:t>
            </a:r>
            <a:r>
              <a:rPr lang="de-DE" b="1" dirty="0" err="1" smtClean="0"/>
              <a:t>my</a:t>
            </a:r>
            <a:r>
              <a:rPr lang="de-DE" b="1" dirty="0" smtClean="0"/>
              <a:t> </a:t>
            </a:r>
            <a:r>
              <a:rPr lang="de-DE" b="1" dirty="0" err="1" smtClean="0"/>
              <a:t>strengths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weaknesses</a:t>
            </a:r>
            <a:r>
              <a:rPr lang="de-DE" b="1" dirty="0" smtClean="0"/>
              <a:t>? </a:t>
            </a:r>
          </a:p>
          <a:p>
            <a:endParaRPr lang="de-DE" b="1" dirty="0" smtClean="0"/>
          </a:p>
          <a:p>
            <a:r>
              <a:rPr lang="de-DE" dirty="0" err="1" smtClean="0"/>
              <a:t>or</a:t>
            </a:r>
            <a:r>
              <a:rPr lang="de-DE" dirty="0" smtClean="0"/>
              <a:t> </a:t>
            </a:r>
            <a:r>
              <a:rPr lang="de-DE" dirty="0" err="1" smtClean="0"/>
              <a:t>What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right</a:t>
            </a:r>
            <a:r>
              <a:rPr lang="de-DE" dirty="0" smtClean="0"/>
              <a:t> </a:t>
            </a:r>
            <a:r>
              <a:rPr lang="de-DE" dirty="0" err="1" smtClean="0"/>
              <a:t>job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me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9C4C-9789-4966-BA06-45A26ACEA692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851585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b="1" dirty="0" err="1" smtClean="0"/>
              <a:t>To</a:t>
            </a:r>
            <a:r>
              <a:rPr lang="de-DE" b="1" dirty="0" smtClean="0"/>
              <a:t> </a:t>
            </a:r>
            <a:r>
              <a:rPr lang="de-DE" b="1" dirty="0" err="1" smtClean="0"/>
              <a:t>answer</a:t>
            </a:r>
            <a:r>
              <a:rPr lang="de-DE" b="1" dirty="0" smtClean="0"/>
              <a:t> </a:t>
            </a:r>
            <a:r>
              <a:rPr lang="de-DE" b="1" dirty="0" err="1" smtClean="0"/>
              <a:t>these</a:t>
            </a:r>
            <a:r>
              <a:rPr lang="de-DE" b="1" dirty="0" smtClean="0"/>
              <a:t> </a:t>
            </a:r>
            <a:r>
              <a:rPr lang="de-DE" b="1" dirty="0" err="1" smtClean="0"/>
              <a:t>questions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young</a:t>
            </a:r>
            <a:r>
              <a:rPr lang="de-DE" b="1" dirty="0" smtClean="0"/>
              <a:t> </a:t>
            </a:r>
            <a:r>
              <a:rPr lang="de-DE" b="1" dirty="0" err="1" smtClean="0"/>
              <a:t>people</a:t>
            </a:r>
            <a:r>
              <a:rPr lang="de-DE" b="1" dirty="0" smtClean="0"/>
              <a:t> </a:t>
            </a:r>
            <a:r>
              <a:rPr lang="de-DE" b="1" dirty="0" err="1" smtClean="0"/>
              <a:t>we</a:t>
            </a:r>
            <a:r>
              <a:rPr lang="de-DE" b="1" dirty="0" smtClean="0"/>
              <a:t> </a:t>
            </a:r>
            <a:r>
              <a:rPr lang="de-DE" b="1" dirty="0" err="1" smtClean="0"/>
              <a:t>are</a:t>
            </a:r>
            <a:r>
              <a:rPr lang="de-DE" b="1" dirty="0" smtClean="0"/>
              <a:t> </a:t>
            </a:r>
            <a:r>
              <a:rPr lang="de-DE" b="1" dirty="0" err="1" smtClean="0"/>
              <a:t>getting</a:t>
            </a:r>
            <a:r>
              <a:rPr lang="de-DE" b="1" dirty="0" smtClean="0"/>
              <a:t> </a:t>
            </a:r>
            <a:r>
              <a:rPr lang="de-DE" b="1" dirty="0" err="1" smtClean="0"/>
              <a:t>help</a:t>
            </a:r>
            <a:r>
              <a:rPr lang="de-DE" b="1" dirty="0" smtClean="0"/>
              <a:t> </a:t>
            </a:r>
            <a:r>
              <a:rPr lang="de-DE" b="1" dirty="0" err="1" smtClean="0"/>
              <a:t>from</a:t>
            </a:r>
            <a:r>
              <a:rPr lang="de-DE" b="1" dirty="0" smtClean="0"/>
              <a:t> </a:t>
            </a:r>
            <a:r>
              <a:rPr lang="de-DE" b="1" dirty="0" err="1" smtClean="0"/>
              <a:t>our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employment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agency</a:t>
            </a:r>
            <a:r>
              <a:rPr lang="de-DE" b="1" baseline="0" dirty="0" smtClean="0"/>
              <a:t> </a:t>
            </a:r>
          </a:p>
          <a:p>
            <a:r>
              <a:rPr lang="de-DE" b="1" baseline="0" dirty="0" err="1" smtClean="0"/>
              <a:t>which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is</a:t>
            </a:r>
            <a:r>
              <a:rPr lang="de-DE" b="1" baseline="0" dirty="0" smtClean="0"/>
              <a:t> a </a:t>
            </a:r>
            <a:r>
              <a:rPr lang="de-DE" b="1" baseline="0" dirty="0" err="1" smtClean="0"/>
              <a:t>governmental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institution</a:t>
            </a:r>
            <a:r>
              <a:rPr lang="de-DE" b="1" baseline="0" dirty="0" smtClean="0"/>
              <a:t>, </a:t>
            </a:r>
          </a:p>
          <a:p>
            <a:r>
              <a:rPr lang="de-DE" b="1" baseline="0" dirty="0" err="1" smtClean="0"/>
              <a:t>civic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institutions</a:t>
            </a:r>
            <a:r>
              <a:rPr lang="de-DE" b="1" baseline="0" dirty="0" smtClean="0"/>
              <a:t> </a:t>
            </a:r>
          </a:p>
          <a:p>
            <a:r>
              <a:rPr lang="de-DE" b="1" baseline="0" dirty="0" err="1" smtClean="0"/>
              <a:t>and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many</a:t>
            </a:r>
            <a:r>
              <a:rPr lang="de-DE" b="1" baseline="0" dirty="0" smtClean="0"/>
              <a:t> different </a:t>
            </a:r>
            <a:r>
              <a:rPr lang="de-DE" b="1" baseline="0" dirty="0" err="1" smtClean="0"/>
              <a:t>associations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and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foundations</a:t>
            </a:r>
            <a:r>
              <a:rPr lang="de-DE" b="1" baseline="0" dirty="0" smtClean="0"/>
              <a:t>.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9C4C-9789-4966-BA06-45A26ACEA69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128695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smtClean="0"/>
              <a:t>In </a:t>
            </a:r>
            <a:r>
              <a:rPr lang="de-DE" dirty="0" err="1" smtClean="0"/>
              <a:t>our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everthing</a:t>
            </a:r>
            <a:r>
              <a:rPr lang="de-DE" dirty="0" smtClean="0"/>
              <a:t> </a:t>
            </a:r>
            <a:r>
              <a:rPr lang="de-DE" dirty="0" err="1" smtClean="0"/>
              <a:t>starts</a:t>
            </a:r>
            <a:r>
              <a:rPr lang="de-DE" dirty="0" smtClean="0"/>
              <a:t> in grade 6 </a:t>
            </a:r>
            <a:r>
              <a:rPr lang="de-DE" dirty="0" err="1" smtClean="0"/>
              <a:t>with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Girl‘s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Boy‘s</a:t>
            </a:r>
            <a:r>
              <a:rPr lang="de-DE" dirty="0" smtClean="0"/>
              <a:t> Day. </a:t>
            </a:r>
          </a:p>
          <a:p>
            <a:r>
              <a:rPr lang="de-DE" dirty="0" err="1" smtClean="0"/>
              <a:t>During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this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day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girls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encouraged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check out </a:t>
            </a:r>
            <a:r>
              <a:rPr lang="de-DE" baseline="0" dirty="0" err="1" smtClean="0"/>
              <a:t>jobs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which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supposed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be</a:t>
            </a:r>
            <a:r>
              <a:rPr lang="de-DE" baseline="0" dirty="0" smtClean="0"/>
              <a:t> gender-</a:t>
            </a:r>
            <a:r>
              <a:rPr lang="de-DE" baseline="0" dirty="0" err="1" smtClean="0"/>
              <a:t>specific</a:t>
            </a:r>
            <a:r>
              <a:rPr lang="de-DE" baseline="0" dirty="0" smtClean="0"/>
              <a:t>. </a:t>
            </a:r>
          </a:p>
          <a:p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girls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can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mechanics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boys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nursery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teachers</a:t>
            </a:r>
            <a:r>
              <a:rPr lang="de-DE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="1" baseline="0" dirty="0" smtClean="0"/>
              <a:t>In grade 8 all </a:t>
            </a:r>
            <a:r>
              <a:rPr lang="de-DE" b="1" baseline="0" dirty="0" err="1" smtClean="0"/>
              <a:t>students</a:t>
            </a:r>
            <a:r>
              <a:rPr lang="de-DE" b="1" baseline="0" dirty="0" smtClean="0"/>
              <a:t> will </a:t>
            </a:r>
            <a:r>
              <a:rPr lang="de-DE" b="1" baseline="0" dirty="0" err="1" smtClean="0"/>
              <a:t>visit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the</a:t>
            </a:r>
            <a:r>
              <a:rPr lang="de-DE" b="1" baseline="0" dirty="0" smtClean="0"/>
              <a:t> Job Information Center, </a:t>
            </a:r>
            <a:r>
              <a:rPr lang="de-DE" b="1" baseline="0" dirty="0" err="1" smtClean="0"/>
              <a:t>called</a:t>
            </a:r>
            <a:r>
              <a:rPr lang="de-DE" b="1" baseline="0" dirty="0" smtClean="0"/>
              <a:t> BIZ, </a:t>
            </a:r>
          </a:p>
          <a:p>
            <a:r>
              <a:rPr lang="de-DE" b="1" baseline="0" dirty="0" err="1" smtClean="0"/>
              <a:t>to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get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advice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about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their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strengths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and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weaknesses</a:t>
            </a:r>
            <a:r>
              <a:rPr lang="de-DE" b="1" baseline="0" dirty="0" smtClean="0"/>
              <a:t> </a:t>
            </a:r>
          </a:p>
          <a:p>
            <a:r>
              <a:rPr lang="de-DE" b="1" baseline="0" dirty="0" err="1" smtClean="0"/>
              <a:t>and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to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get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first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recommendations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for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suitable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jobs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and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further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education</a:t>
            </a:r>
            <a:r>
              <a:rPr lang="de-DE" b="1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aseline="0" dirty="0" smtClean="0"/>
              <a:t>In grade 9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students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realizing</a:t>
            </a:r>
            <a:r>
              <a:rPr lang="de-DE" baseline="0" dirty="0" smtClean="0"/>
              <a:t> a 3-week </a:t>
            </a:r>
            <a:r>
              <a:rPr lang="de-DE" baseline="0" dirty="0" err="1" smtClean="0"/>
              <a:t>traineeship</a:t>
            </a:r>
            <a:r>
              <a:rPr lang="de-DE" baseline="0" dirty="0" smtClean="0"/>
              <a:t> in a </a:t>
            </a:r>
            <a:r>
              <a:rPr lang="de-DE" baseline="0" dirty="0" err="1" smtClean="0"/>
              <a:t>company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="1" baseline="0" dirty="0" err="1" smtClean="0"/>
              <a:t>chose</a:t>
            </a:r>
            <a:r>
              <a:rPr lang="de-DE" b="1" baseline="0" dirty="0" smtClean="0"/>
              <a:t>. </a:t>
            </a:r>
          </a:p>
          <a:p>
            <a:r>
              <a:rPr lang="de-DE" b="0" baseline="0" dirty="0" err="1" smtClean="0"/>
              <a:t>Furthermore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have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tell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about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experiences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made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younger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students</a:t>
            </a:r>
            <a:r>
              <a:rPr lang="de-DE" b="0" baseline="0" dirty="0" smtClean="0"/>
              <a:t>. </a:t>
            </a:r>
          </a:p>
          <a:p>
            <a:r>
              <a:rPr lang="de-DE" b="0" baseline="0" dirty="0" err="1" smtClean="0"/>
              <a:t>They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have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job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application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training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visit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Berufinformationsbörse</a:t>
            </a:r>
            <a:r>
              <a:rPr lang="de-DE" b="0" baseline="0" dirty="0" smtClean="0"/>
              <a:t>, </a:t>
            </a:r>
          </a:p>
          <a:p>
            <a:r>
              <a:rPr lang="de-DE" b="0" baseline="0" dirty="0" err="1" smtClean="0"/>
              <a:t>which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is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job</a:t>
            </a:r>
            <a:r>
              <a:rPr lang="de-DE" b="0" baseline="0" dirty="0" smtClean="0"/>
              <a:t> fair </a:t>
            </a:r>
            <a:r>
              <a:rPr lang="de-DE" b="0" baseline="0" dirty="0" err="1" smtClean="0"/>
              <a:t>where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many</a:t>
            </a:r>
            <a:r>
              <a:rPr lang="de-DE" b="0" baseline="0" dirty="0" smtClean="0"/>
              <a:t> different </a:t>
            </a:r>
            <a:r>
              <a:rPr lang="de-DE" b="0" baseline="0" dirty="0" err="1" smtClean="0"/>
              <a:t>companies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professions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are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introducing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their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business</a:t>
            </a:r>
            <a:r>
              <a:rPr lang="de-DE" b="0" baseline="0" dirty="0" smtClean="0"/>
              <a:t>.</a:t>
            </a:r>
          </a:p>
          <a:p>
            <a:endParaRPr lang="de-DE" b="0" baseline="0" dirty="0" smtClean="0"/>
          </a:p>
          <a:p>
            <a:r>
              <a:rPr lang="de-DE" b="1" baseline="0" dirty="0" smtClean="0"/>
              <a:t>In grade 10 </a:t>
            </a:r>
            <a:r>
              <a:rPr lang="de-DE" b="1" baseline="0" dirty="0" err="1" smtClean="0"/>
              <a:t>staff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members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of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the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employment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agency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are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visiting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the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school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giving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advice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to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every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single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student</a:t>
            </a:r>
            <a:endParaRPr lang="de-DE" b="1" baseline="0" dirty="0" smtClean="0"/>
          </a:p>
          <a:p>
            <a:r>
              <a:rPr lang="de-DE" b="1" baseline="0" dirty="0" err="1" smtClean="0"/>
              <a:t>and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the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secondary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schools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are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informing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the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students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about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their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emphases</a:t>
            </a:r>
            <a:r>
              <a:rPr lang="de-DE" b="1" baseline="0" dirty="0" smtClean="0"/>
              <a:t>.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9C4C-9789-4966-BA06-45A26ACEA692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170385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give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you</a:t>
            </a:r>
            <a:r>
              <a:rPr lang="de-DE" baseline="0" dirty="0" smtClean="0"/>
              <a:t> an </a:t>
            </a:r>
            <a:r>
              <a:rPr lang="de-DE" baseline="0" dirty="0" err="1" smtClean="0"/>
              <a:t>example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educational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work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of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various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associations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foundations</a:t>
            </a:r>
            <a:r>
              <a:rPr lang="de-DE" baseline="0" dirty="0" smtClean="0"/>
              <a:t> </a:t>
            </a:r>
          </a:p>
          <a:p>
            <a:r>
              <a:rPr lang="de-DE" baseline="0" dirty="0" err="1" smtClean="0"/>
              <a:t>we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visited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our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local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football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team</a:t>
            </a:r>
            <a:r>
              <a:rPr lang="de-DE" baseline="0" dirty="0" smtClean="0"/>
              <a:t> „Arminia Bielefeld“ </a:t>
            </a:r>
          </a:p>
          <a:p>
            <a:r>
              <a:rPr lang="de-DE" baseline="0" dirty="0" err="1" smtClean="0"/>
              <a:t>to</a:t>
            </a:r>
            <a:r>
              <a:rPr lang="de-DE" baseline="0" dirty="0" smtClean="0"/>
              <a:t> </a:t>
            </a:r>
            <a:r>
              <a:rPr lang="de-DE" baseline="0" dirty="0" err="1" smtClean="0"/>
              <a:t>inform</a:t>
            </a:r>
            <a:r>
              <a:rPr lang="de-DE" baseline="0" dirty="0" smtClean="0"/>
              <a:t> </a:t>
            </a:r>
            <a:r>
              <a:rPr lang="de-DE" baseline="0" dirty="0" err="1" smtClean="0"/>
              <a:t>us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about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their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project</a:t>
            </a:r>
            <a:r>
              <a:rPr lang="de-DE" baseline="0" dirty="0" smtClean="0"/>
              <a:t> „Stadionschule“</a:t>
            </a:r>
          </a:p>
          <a:p>
            <a:r>
              <a:rPr lang="de-DE" baseline="0" dirty="0" err="1" smtClean="0"/>
              <a:t>they</a:t>
            </a:r>
            <a:r>
              <a:rPr lang="de-DE" baseline="0" dirty="0" smtClean="0"/>
              <a:t> </a:t>
            </a:r>
            <a:r>
              <a:rPr lang="de-DE" baseline="0" dirty="0" err="1" smtClean="0"/>
              <a:t>are</a:t>
            </a:r>
            <a:r>
              <a:rPr lang="de-DE" baseline="0" dirty="0" smtClean="0"/>
              <a:t> </a:t>
            </a:r>
            <a:r>
              <a:rPr lang="de-DE" baseline="0" dirty="0" err="1" smtClean="0"/>
              <a:t>realizing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together</a:t>
            </a:r>
            <a:r>
              <a:rPr lang="de-DE" baseline="0" dirty="0" smtClean="0"/>
              <a:t> </a:t>
            </a:r>
            <a:r>
              <a:rPr lang="de-DE" baseline="0" dirty="0" err="1" smtClean="0"/>
              <a:t>with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Robert Bosch Stiftung </a:t>
            </a:r>
            <a:r>
              <a:rPr lang="de-DE" baseline="0" dirty="0" err="1" smtClean="0"/>
              <a:t>and</a:t>
            </a:r>
            <a:r>
              <a:rPr lang="de-DE" baseline="0" dirty="0" smtClean="0"/>
              <a:t> </a:t>
            </a:r>
            <a:r>
              <a:rPr lang="de-DE" baseline="0" dirty="0" err="1" smtClean="0"/>
              <a:t>the</a:t>
            </a:r>
            <a:r>
              <a:rPr lang="de-DE" baseline="0" dirty="0" smtClean="0"/>
              <a:t> REGE, a </a:t>
            </a:r>
            <a:r>
              <a:rPr lang="de-DE" baseline="0" dirty="0" err="1" smtClean="0"/>
              <a:t>civic</a:t>
            </a:r>
            <a:r>
              <a:rPr lang="de-DE" baseline="0" dirty="0" smtClean="0"/>
              <a:t> </a:t>
            </a:r>
            <a:r>
              <a:rPr lang="de-DE" baseline="0" dirty="0" err="1" smtClean="0"/>
              <a:t>education</a:t>
            </a:r>
            <a:r>
              <a:rPr lang="de-DE" baseline="0" dirty="0" smtClean="0"/>
              <a:t> </a:t>
            </a:r>
            <a:r>
              <a:rPr lang="de-DE" baseline="0" dirty="0" err="1" smtClean="0"/>
              <a:t>company</a:t>
            </a:r>
            <a:r>
              <a:rPr lang="de-DE" baseline="0" dirty="0" smtClean="0"/>
              <a:t>. </a:t>
            </a:r>
          </a:p>
          <a:p>
            <a:endParaRPr lang="de-DE" baseline="0" dirty="0" smtClean="0"/>
          </a:p>
          <a:p>
            <a:r>
              <a:rPr lang="de-DE" b="1" baseline="0" dirty="0" err="1" smtClean="0"/>
              <a:t>There</a:t>
            </a:r>
            <a:r>
              <a:rPr lang="de-DE" b="1" baseline="0" dirty="0" smtClean="0"/>
              <a:t>, </a:t>
            </a:r>
            <a:r>
              <a:rPr lang="de-DE" b="1" baseline="0" dirty="0" err="1" smtClean="0"/>
              <a:t>students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are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invited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to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visit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the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stadion</a:t>
            </a:r>
            <a:r>
              <a:rPr lang="de-DE" b="1" baseline="0" dirty="0" smtClean="0"/>
              <a:t> </a:t>
            </a:r>
          </a:p>
          <a:p>
            <a:r>
              <a:rPr lang="de-DE" b="1" baseline="0" dirty="0" err="1" smtClean="0"/>
              <a:t>and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can</a:t>
            </a:r>
            <a:r>
              <a:rPr lang="de-DE" b="1" baseline="0" dirty="0" smtClean="0"/>
              <a:t> do </a:t>
            </a:r>
            <a:r>
              <a:rPr lang="de-DE" b="1" baseline="0" dirty="0" err="1" smtClean="0"/>
              <a:t>workshops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for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political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education</a:t>
            </a:r>
            <a:r>
              <a:rPr lang="de-DE" b="1" baseline="0" dirty="0" smtClean="0"/>
              <a:t>, </a:t>
            </a:r>
            <a:r>
              <a:rPr lang="de-DE" b="1" baseline="0" dirty="0" err="1" smtClean="0"/>
              <a:t>personality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development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or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career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guidance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classes</a:t>
            </a:r>
            <a:r>
              <a:rPr lang="de-DE" b="1" baseline="0" dirty="0" smtClean="0"/>
              <a:t>. </a:t>
            </a:r>
          </a:p>
          <a:p>
            <a:endParaRPr lang="de-DE" b="1" baseline="0" dirty="0" smtClean="0"/>
          </a:p>
          <a:p>
            <a:r>
              <a:rPr lang="de-DE" b="0" baseline="0" dirty="0" err="1" smtClean="0"/>
              <a:t>They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gave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us</a:t>
            </a:r>
            <a:r>
              <a:rPr lang="de-DE" b="0" baseline="0" dirty="0" smtClean="0"/>
              <a:t> an </a:t>
            </a:r>
            <a:r>
              <a:rPr lang="de-DE" b="0" baseline="0" dirty="0" err="1" smtClean="0"/>
              <a:t>overview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about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their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work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teaching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short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examples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from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three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subjects</a:t>
            </a:r>
            <a:r>
              <a:rPr lang="de-DE" b="0" baseline="0" dirty="0" smtClean="0"/>
              <a:t>. </a:t>
            </a:r>
          </a:p>
          <a:p>
            <a:r>
              <a:rPr lang="de-DE" b="0" baseline="0" dirty="0" err="1" smtClean="0"/>
              <a:t>We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had</a:t>
            </a:r>
            <a:r>
              <a:rPr lang="de-DE" b="0" baseline="0" dirty="0" smtClean="0"/>
              <a:t> lots </a:t>
            </a:r>
            <a:r>
              <a:rPr lang="de-DE" b="0" baseline="0" dirty="0" err="1" smtClean="0"/>
              <a:t>of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fun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and</a:t>
            </a:r>
            <a:r>
              <a:rPr lang="de-DE" b="0" baseline="0" dirty="0" smtClean="0"/>
              <a:t> a </a:t>
            </a:r>
            <a:r>
              <a:rPr lang="de-DE" b="0" baseline="0" dirty="0" err="1" smtClean="0"/>
              <a:t>sightseeing</a:t>
            </a:r>
            <a:r>
              <a:rPr lang="de-DE" b="0" baseline="0" dirty="0" smtClean="0"/>
              <a:t> tour </a:t>
            </a:r>
            <a:r>
              <a:rPr lang="de-DE" b="0" baseline="0" dirty="0" err="1" smtClean="0"/>
              <a:t>to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the</a:t>
            </a:r>
            <a:r>
              <a:rPr lang="de-DE" b="0" baseline="0" dirty="0" smtClean="0"/>
              <a:t> </a:t>
            </a:r>
            <a:r>
              <a:rPr lang="de-DE" b="0" baseline="0" dirty="0" err="1" smtClean="0"/>
              <a:t>stadion</a:t>
            </a:r>
            <a:r>
              <a:rPr lang="de-DE" b="0" baseline="0" dirty="0" smtClean="0"/>
              <a:t>.</a:t>
            </a:r>
          </a:p>
          <a:p>
            <a:endParaRPr lang="de-DE" baseline="0" dirty="0" smtClean="0"/>
          </a:p>
          <a:p>
            <a:r>
              <a:rPr lang="de-DE" b="1" baseline="0" dirty="0" err="1" smtClean="0"/>
              <a:t>Thank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you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for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listening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and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this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is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the</a:t>
            </a:r>
            <a:r>
              <a:rPr lang="de-DE" b="1" baseline="0" dirty="0" smtClean="0"/>
              <a:t> end </a:t>
            </a:r>
            <a:r>
              <a:rPr lang="de-DE" b="1" baseline="0" dirty="0" err="1" smtClean="0"/>
              <a:t>of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our</a:t>
            </a:r>
            <a:r>
              <a:rPr lang="de-DE" b="1" baseline="0" dirty="0" smtClean="0"/>
              <a:t> </a:t>
            </a:r>
            <a:r>
              <a:rPr lang="de-DE" b="1" baseline="0" dirty="0" err="1" smtClean="0"/>
              <a:t>presentation</a:t>
            </a:r>
            <a:r>
              <a:rPr lang="de-DE" b="1" baseline="0" dirty="0" smtClean="0"/>
              <a:t>.</a:t>
            </a:r>
            <a:endParaRPr lang="de-DE" b="1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9C4C-9789-4966-BA06-45A26ACEA692}" type="slidenum">
              <a:rPr lang="de-DE" smtClean="0"/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10596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de-DE" baseline="0" dirty="0" smtClean="0"/>
          </a:p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A60482-D9AE-4DE2-81F5-37D0BFA20CE1}" type="slidenum">
              <a:rPr lang="de-DE" smtClean="0"/>
              <a:t>13</a:t>
            </a:fld>
            <a:endParaRPr lang="de-D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1399C4C-9789-4966-BA06-45A26ACEA692}" type="slidenum">
              <a:rPr lang="de-DE" smtClean="0"/>
              <a:t>22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96593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19140000">
            <a:off x="817112" y="1730403"/>
            <a:ext cx="5648623" cy="1204306"/>
          </a:xfrm>
        </p:spPr>
        <p:txBody>
          <a:bodyPr bIns="9144"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19140000">
            <a:off x="1212277" y="2470925"/>
            <a:ext cx="6511131" cy="329259"/>
          </a:xfrm>
        </p:spPr>
        <p:txBody>
          <a:bodyPr tIns="9144">
            <a:normAutofit/>
          </a:bodyPr>
          <a:lstStyle>
            <a:lvl1pPr marL="0" indent="0" algn="l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070A-A732-4194-AEF7-7CEA9C3BC5F3}" type="datetimeFigureOut">
              <a:rPr lang="de-DE" smtClean="0"/>
              <a:t>23.10.2016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CE2-E514-4DFC-B9B8-2A0E6EAB88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070A-A732-4194-AEF7-7CEA9C3BC5F3}" type="datetimeFigureOut">
              <a:rPr lang="de-DE" smtClean="0"/>
              <a:t>23.10.2016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CE2-E514-4DFC-B9B8-2A0E6EAB88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4678362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4678362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070A-A732-4194-AEF7-7CEA9C3BC5F3}" type="datetimeFigureOut">
              <a:rPr lang="de-DE" smtClean="0"/>
              <a:t>23.10.2016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CE2-E514-4DFC-B9B8-2A0E6EAB88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070A-A732-4194-AEF7-7CEA9C3BC5F3}" type="datetimeFigureOut">
              <a:rPr lang="de-DE" smtClean="0"/>
              <a:t>23.10.2016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CE2-E514-4DFC-B9B8-2A0E6EAB88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7"/>
          <p:cNvSpPr/>
          <p:nvPr/>
        </p:nvSpPr>
        <p:spPr>
          <a:xfrm>
            <a:off x="-2380" y="-925"/>
            <a:ext cx="9146380" cy="6858925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2002901">
                <a:moveTo>
                  <a:pt x="0" y="2002901"/>
                </a:moveTo>
                <a:lnTo>
                  <a:pt x="2836585" y="0"/>
                </a:lnTo>
                <a:lnTo>
                  <a:pt x="3352800" y="270"/>
                </a:lnTo>
                <a:lnTo>
                  <a:pt x="3352800" y="2002901"/>
                </a:lnTo>
                <a:lnTo>
                  <a:pt x="0" y="200290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Triangle 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819399" y="1726737"/>
            <a:ext cx="5650992" cy="1207509"/>
          </a:xfrm>
        </p:spPr>
        <p:txBody>
          <a:bodyPr bIns="9144" anchor="b"/>
          <a:lstStyle>
            <a:lvl1pPr algn="l">
              <a:defRPr kumimoji="0" lang="en-US" sz="32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19140000">
            <a:off x="1216152" y="2468304"/>
            <a:ext cx="6510528" cy="329184"/>
          </a:xfrm>
        </p:spPr>
        <p:txBody>
          <a:bodyPr anchor="t">
            <a:normAutofit/>
          </a:bodyPr>
          <a:lstStyle>
            <a:lvl1pPr marL="0" indent="0">
              <a:buNone/>
              <a:defRPr kumimoji="0" lang="en-US" sz="1400" b="0" i="0" u="none" strike="noStrike" kern="1200" cap="all" spc="40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070A-A732-4194-AEF7-7CEA9C3BC5F3}" type="datetimeFigureOut">
              <a:rPr lang="de-DE" smtClean="0"/>
              <a:t>23.10.2016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CE2-E514-4DFC-B9B8-2A0E6EAB88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22960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016" y="1097280"/>
            <a:ext cx="3200400" cy="371246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070A-A732-4194-AEF7-7CEA9C3BC5F3}" type="datetimeFigureOut">
              <a:rPr lang="de-DE" smtClean="0"/>
              <a:t>23.10.2016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CE2-E514-4DFC-B9B8-2A0E6EAB88C6}" type="slidenum">
              <a:rPr lang="de-DE" smtClean="0"/>
              <a:t>‹Nr.›</a:t>
            </a:fld>
            <a:endParaRPr lang="de-DE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9150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0016" y="1097280"/>
            <a:ext cx="3200400" cy="548640"/>
          </a:xfrm>
        </p:spPr>
        <p:txBody>
          <a:bodyPr anchor="b">
            <a:normAutofit/>
          </a:bodyPr>
          <a:lstStyle>
            <a:lvl1pPr marL="0" indent="0">
              <a:buNone/>
              <a:defRPr lang="en-US" sz="1400" b="0" kern="1200" cap="all" spc="400" baseline="0" dirty="0" smtClean="0">
                <a:solidFill>
                  <a:schemeClr val="tx1"/>
                </a:solidFill>
                <a:latin typeface="+mn-lt"/>
                <a:ea typeface="+mj-ea"/>
                <a:cs typeface="Tunga" pitchFamily="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0016" y="1701848"/>
            <a:ext cx="3200400" cy="31089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070A-A732-4194-AEF7-7CEA9C3BC5F3}" type="datetimeFigureOut">
              <a:rPr lang="de-DE" smtClean="0"/>
              <a:t>23.10.2016</a:t>
            </a:fld>
            <a:endParaRPr lang="de-DE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CE2-E514-4DFC-B9B8-2A0E6EAB88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070A-A732-4194-AEF7-7CEA9C3BC5F3}" type="datetimeFigureOut">
              <a:rPr lang="de-DE" smtClean="0"/>
              <a:t>23.10.2016</a:t>
            </a:fld>
            <a:endParaRPr lang="de-DE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CE2-E514-4DFC-B9B8-2A0E6EAB88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070A-A732-4194-AEF7-7CEA9C3BC5F3}" type="datetimeFigureOut">
              <a:rPr lang="de-DE" smtClean="0"/>
              <a:t>23.10.2016</a:t>
            </a:fld>
            <a:endParaRPr lang="de-DE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CE2-E514-4DFC-B9B8-2A0E6EAB88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ight Triangle 16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ight Triangle 17"/>
          <p:cNvSpPr/>
          <p:nvPr/>
        </p:nvSpPr>
        <p:spPr>
          <a:xfrm rot="5400000">
            <a:off x="433389" y="-433387"/>
            <a:ext cx="6858000" cy="7724778"/>
          </a:xfrm>
          <a:prstGeom prst="rtTriangle">
            <a:avLst/>
          </a:pr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784930" y="1576103"/>
            <a:ext cx="5212080" cy="1089427"/>
          </a:xfrm>
        </p:spPr>
        <p:txBody>
          <a:bodyPr bIns="0" anchor="b"/>
          <a:lstStyle>
            <a:lvl1pPr algn="l">
              <a:defRPr kumimoji="0" lang="en-US" sz="2800" b="0" i="0" u="none" strike="noStrike" kern="1200" cap="all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9552" y="2618912"/>
            <a:ext cx="3807779" cy="332468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297954" y="2253385"/>
            <a:ext cx="5794760" cy="623314"/>
          </a:xfrm>
        </p:spPr>
        <p:txBody>
          <a:bodyPr>
            <a:normAutofit/>
          </a:bodyPr>
          <a:lstStyle>
            <a:lvl1pPr marL="0" indent="0">
              <a:buNone/>
              <a:defRPr lang="en-US" sz="1400" b="1" kern="1200" dirty="0" smtClean="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None/>
              <a:tabLst/>
              <a:defRPr/>
            </a:pPr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070A-A732-4194-AEF7-7CEA9C3BC5F3}" type="datetimeFigureOut">
              <a:rPr lang="de-DE" smtClean="0"/>
              <a:t>23.10.2016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solidFill>
              <a:schemeClr val="tx2"/>
            </a:solidFill>
          </a:ln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DA4D4CE2-E514-4DFC-B9B8-2A0E6EAB88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icture Placeholder 10"/>
          <p:cNvSpPr>
            <a:spLocks noGrp="1"/>
          </p:cNvSpPr>
          <p:nvPr>
            <p:ph type="pic" sz="quarter" idx="14"/>
          </p:nvPr>
        </p:nvSpPr>
        <p:spPr>
          <a:xfrm>
            <a:off x="2028825" y="0"/>
            <a:ext cx="7115175" cy="6858000"/>
          </a:xfrm>
          <a:custGeom>
            <a:avLst/>
            <a:gdLst>
              <a:gd name="connsiteX0" fmla="*/ 0 w 7104888"/>
              <a:gd name="connsiteY0" fmla="*/ 0 h 6858000"/>
              <a:gd name="connsiteX1" fmla="*/ 7104888 w 7104888"/>
              <a:gd name="connsiteY1" fmla="*/ 0 h 6858000"/>
              <a:gd name="connsiteX2" fmla="*/ 7104888 w 7104888"/>
              <a:gd name="connsiteY2" fmla="*/ 6858000 h 6858000"/>
              <a:gd name="connsiteX3" fmla="*/ 0 w 7104888"/>
              <a:gd name="connsiteY3" fmla="*/ 6858000 h 6858000"/>
              <a:gd name="connsiteX4" fmla="*/ 0 w 7104888"/>
              <a:gd name="connsiteY4" fmla="*/ 0 h 6858000"/>
              <a:gd name="connsiteX0" fmla="*/ 0 w 7104888"/>
              <a:gd name="connsiteY0" fmla="*/ 0 h 6858000"/>
              <a:gd name="connsiteX1" fmla="*/ 5695188 w 7104888"/>
              <a:gd name="connsiteY1" fmla="*/ 0 h 6858000"/>
              <a:gd name="connsiteX2" fmla="*/ 7104888 w 7104888"/>
              <a:gd name="connsiteY2" fmla="*/ 0 h 6858000"/>
              <a:gd name="connsiteX3" fmla="*/ 7104888 w 7104888"/>
              <a:gd name="connsiteY3" fmla="*/ 6858000 h 6858000"/>
              <a:gd name="connsiteX4" fmla="*/ 0 w 7104888"/>
              <a:gd name="connsiteY4" fmla="*/ 6858000 h 6858000"/>
              <a:gd name="connsiteX5" fmla="*/ 0 w 7104888"/>
              <a:gd name="connsiteY5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0287 w 7115175"/>
              <a:gd name="connsiteY4" fmla="*/ 6858000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10287 w 7115175"/>
              <a:gd name="connsiteY5" fmla="*/ 6858000 h 6858000"/>
              <a:gd name="connsiteX6" fmla="*/ 0 w 7115175"/>
              <a:gd name="connsiteY6" fmla="*/ 5048250 h 6858000"/>
              <a:gd name="connsiteX7" fmla="*/ 10287 w 7115175"/>
              <a:gd name="connsiteY7" fmla="*/ 0 h 6858000"/>
              <a:gd name="connsiteX0" fmla="*/ 10287 w 7115175"/>
              <a:gd name="connsiteY0" fmla="*/ 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  <a:gd name="connsiteX6" fmla="*/ 10287 w 7115175"/>
              <a:gd name="connsiteY6" fmla="*/ 0 h 6858000"/>
              <a:gd name="connsiteX0" fmla="*/ 0 w 7115175"/>
              <a:gd name="connsiteY0" fmla="*/ 5048250 h 6858000"/>
              <a:gd name="connsiteX1" fmla="*/ 5705475 w 7115175"/>
              <a:gd name="connsiteY1" fmla="*/ 0 h 6858000"/>
              <a:gd name="connsiteX2" fmla="*/ 7115175 w 7115175"/>
              <a:gd name="connsiteY2" fmla="*/ 0 h 6858000"/>
              <a:gd name="connsiteX3" fmla="*/ 7115175 w 7115175"/>
              <a:gd name="connsiteY3" fmla="*/ 6858000 h 6858000"/>
              <a:gd name="connsiteX4" fmla="*/ 1533526 w 7115175"/>
              <a:gd name="connsiteY4" fmla="*/ 6848475 h 6858000"/>
              <a:gd name="connsiteX5" fmla="*/ 0 w 7115175"/>
              <a:gd name="connsiteY5" fmla="*/ 504825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115175" h="6858000">
                <a:moveTo>
                  <a:pt x="0" y="5048250"/>
                </a:moveTo>
                <a:lnTo>
                  <a:pt x="5705475" y="0"/>
                </a:lnTo>
                <a:lnTo>
                  <a:pt x="7115175" y="0"/>
                </a:lnTo>
                <a:lnTo>
                  <a:pt x="7115175" y="6858000"/>
                </a:lnTo>
                <a:lnTo>
                  <a:pt x="1533526" y="6848475"/>
                </a:lnTo>
                <a:lnTo>
                  <a:pt x="0" y="50482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</p:spPr>
        <p:txBody>
          <a:bodyPr rIns="182880" anchor="ctr"/>
          <a:lstStyle>
            <a:lvl1pPr algn="r">
              <a:defRPr/>
            </a:lvl1pPr>
          </a:lstStyle>
          <a:p>
            <a:r>
              <a:rPr lang="de-DE" smtClean="0"/>
              <a:t>Bild durch Klicken auf Symbol hinzufügen</a:t>
            </a:r>
            <a:endParaRPr lang="en-US" dirty="0"/>
          </a:p>
        </p:txBody>
      </p:sp>
      <p:sp>
        <p:nvSpPr>
          <p:cNvPr id="9" name="Right Triangle 8"/>
          <p:cNvSpPr/>
          <p:nvPr/>
        </p:nvSpPr>
        <p:spPr>
          <a:xfrm>
            <a:off x="0" y="2647950"/>
            <a:ext cx="3571875" cy="4210050"/>
          </a:xfrm>
          <a:prstGeom prst="rtTriangl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 9"/>
          <p:cNvSpPr/>
          <p:nvPr/>
        </p:nvSpPr>
        <p:spPr>
          <a:xfrm>
            <a:off x="0" y="5048250"/>
            <a:ext cx="3571875" cy="1809750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1809750 h 1809750"/>
              <a:gd name="connsiteX1" fmla="*/ 1895475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  <a:gd name="connsiteX0" fmla="*/ 0 w 3571875"/>
              <a:gd name="connsiteY0" fmla="*/ 1809750 h 1809750"/>
              <a:gd name="connsiteX1" fmla="*/ 2038350 w 3571875"/>
              <a:gd name="connsiteY1" fmla="*/ 0 h 1809750"/>
              <a:gd name="connsiteX2" fmla="*/ 3571875 w 3571875"/>
              <a:gd name="connsiteY2" fmla="*/ 1809750 h 1809750"/>
              <a:gd name="connsiteX3" fmla="*/ 0 w 3571875"/>
              <a:gd name="connsiteY3" fmla="*/ 1809750 h 180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571875" h="1809750">
                <a:moveTo>
                  <a:pt x="0" y="1809750"/>
                </a:moveTo>
                <a:lnTo>
                  <a:pt x="2038350" y="0"/>
                </a:lnTo>
                <a:lnTo>
                  <a:pt x="3571875" y="1809750"/>
                </a:lnTo>
                <a:lnTo>
                  <a:pt x="0" y="1809750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9140000">
            <a:off x="671197" y="1717501"/>
            <a:ext cx="5486400" cy="867444"/>
          </a:xfrm>
        </p:spPr>
        <p:txBody>
          <a:bodyPr anchor="b"/>
          <a:lstStyle>
            <a:lvl1pPr algn="l">
              <a:defRPr sz="2800" b="0">
                <a:latin typeface="+mj-lt"/>
              </a:defRPr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19140000">
            <a:off x="1143479" y="2180529"/>
            <a:ext cx="6096545" cy="740664"/>
          </a:xfrm>
        </p:spPr>
        <p:txBody>
          <a:bodyPr/>
          <a:lstStyle>
            <a:lvl1pPr marL="0" indent="0">
              <a:buNone/>
              <a:defRPr sz="14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87070A-A732-4194-AEF7-7CEA9C3BC5F3}" type="datetimeFigureOut">
              <a:rPr lang="de-DE" smtClean="0"/>
              <a:t>23.10.2016</a:t>
            </a:fld>
            <a:endParaRPr lang="de-D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4D4CE2-E514-4DFC-B9B8-2A0E6EAB88C6}" type="slidenum">
              <a:rPr lang="de-DE" smtClean="0"/>
              <a:t>‹Nr.›</a:t>
            </a:fld>
            <a:endParaRPr lang="de-DE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/>
          <p:nvPr/>
        </p:nvSpPr>
        <p:spPr>
          <a:xfrm>
            <a:off x="-2382" y="5050633"/>
            <a:ext cx="3574257" cy="1807368"/>
          </a:xfrm>
          <a:custGeom>
            <a:avLst/>
            <a:gdLst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3571875 w 3571875"/>
              <a:gd name="connsiteY2" fmla="*/ 4210050 h 4210050"/>
              <a:gd name="connsiteX3" fmla="*/ 0 w 3571875"/>
              <a:gd name="connsiteY3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883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050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281238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28825 w 3571875"/>
              <a:gd name="connsiteY2" fmla="*/ 2393157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76450 w 3571875"/>
              <a:gd name="connsiteY2" fmla="*/ 2274094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245519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4210050 h 4210050"/>
              <a:gd name="connsiteX1" fmla="*/ 0 w 3571875"/>
              <a:gd name="connsiteY1" fmla="*/ 0 h 4210050"/>
              <a:gd name="connsiteX2" fmla="*/ 2038350 w 3571875"/>
              <a:gd name="connsiteY2" fmla="*/ 2405063 h 4210050"/>
              <a:gd name="connsiteX3" fmla="*/ 3571875 w 3571875"/>
              <a:gd name="connsiteY3" fmla="*/ 4210050 h 4210050"/>
              <a:gd name="connsiteX4" fmla="*/ 0 w 3571875"/>
              <a:gd name="connsiteY4" fmla="*/ 4210050 h 4210050"/>
              <a:gd name="connsiteX0" fmla="*/ 0 w 3571875"/>
              <a:gd name="connsiteY0" fmla="*/ 2433637 h 2433637"/>
              <a:gd name="connsiteX1" fmla="*/ 257175 w 3571875"/>
              <a:gd name="connsiteY1" fmla="*/ 0 h 2433637"/>
              <a:gd name="connsiteX2" fmla="*/ 2038350 w 3571875"/>
              <a:gd name="connsiteY2" fmla="*/ 628650 h 2433637"/>
              <a:gd name="connsiteX3" fmla="*/ 3571875 w 3571875"/>
              <a:gd name="connsiteY3" fmla="*/ 2433637 h 2433637"/>
              <a:gd name="connsiteX4" fmla="*/ 0 w 3571875"/>
              <a:gd name="connsiteY4" fmla="*/ 2433637 h 2433637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24051 w 3574257"/>
              <a:gd name="connsiteY2" fmla="*/ 30718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40682 w 3574257"/>
              <a:gd name="connsiteY2" fmla="*/ 450057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9749 h 1809749"/>
              <a:gd name="connsiteX1" fmla="*/ 0 w 3574257"/>
              <a:gd name="connsiteY1" fmla="*/ 2381 h 1809749"/>
              <a:gd name="connsiteX2" fmla="*/ 2038351 w 3574257"/>
              <a:gd name="connsiteY2" fmla="*/ 0 h 1809749"/>
              <a:gd name="connsiteX3" fmla="*/ 3574257 w 3574257"/>
              <a:gd name="connsiteY3" fmla="*/ 1809749 h 1809749"/>
              <a:gd name="connsiteX4" fmla="*/ 2382 w 3574257"/>
              <a:gd name="connsiteY4" fmla="*/ 1809749 h 1809749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657351 w 3574257"/>
              <a:gd name="connsiteY2" fmla="*/ 2309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0732 w 3574257"/>
              <a:gd name="connsiteY2" fmla="*/ 238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774032 w 3574257"/>
              <a:gd name="connsiteY2" fmla="*/ 161925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969294 w 3574257"/>
              <a:gd name="connsiteY2" fmla="*/ 21432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1819275 w 3574257"/>
              <a:gd name="connsiteY2" fmla="*/ 200026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  <a:gd name="connsiteX0" fmla="*/ 2382 w 3574257"/>
              <a:gd name="connsiteY0" fmla="*/ 1807368 h 1807368"/>
              <a:gd name="connsiteX1" fmla="*/ 0 w 3574257"/>
              <a:gd name="connsiteY1" fmla="*/ 0 h 1807368"/>
              <a:gd name="connsiteX2" fmla="*/ 2045494 w 3574257"/>
              <a:gd name="connsiteY2" fmla="*/ 1 h 1807368"/>
              <a:gd name="connsiteX3" fmla="*/ 3574257 w 3574257"/>
              <a:gd name="connsiteY3" fmla="*/ 1807368 h 1807368"/>
              <a:gd name="connsiteX4" fmla="*/ 2382 w 3574257"/>
              <a:gd name="connsiteY4" fmla="*/ 1807368 h 18073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574257" h="1807368">
                <a:moveTo>
                  <a:pt x="2382" y="1807368"/>
                </a:moveTo>
                <a:lnTo>
                  <a:pt x="0" y="0"/>
                </a:lnTo>
                <a:lnTo>
                  <a:pt x="2045494" y="1"/>
                </a:lnTo>
                <a:lnTo>
                  <a:pt x="3574257" y="1807368"/>
                </a:lnTo>
                <a:lnTo>
                  <a:pt x="2382" y="1807368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Freeform 7"/>
          <p:cNvSpPr/>
          <p:nvPr/>
        </p:nvSpPr>
        <p:spPr>
          <a:xfrm>
            <a:off x="-2380" y="5051292"/>
            <a:ext cx="9146380" cy="1806709"/>
          </a:xfrm>
          <a:custGeom>
            <a:avLst/>
            <a:gdLst>
              <a:gd name="connsiteX0" fmla="*/ 0 w 3350419"/>
              <a:gd name="connsiteY0" fmla="*/ 2081213 h 2083594"/>
              <a:gd name="connsiteX1" fmla="*/ 3031331 w 3350419"/>
              <a:gd name="connsiteY1" fmla="*/ 0 h 2083594"/>
              <a:gd name="connsiteX2" fmla="*/ 3350419 w 3350419"/>
              <a:gd name="connsiteY2" fmla="*/ 80963 h 2083594"/>
              <a:gd name="connsiteX3" fmla="*/ 3350419 w 3350419"/>
              <a:gd name="connsiteY3" fmla="*/ 2083594 h 2083594"/>
              <a:gd name="connsiteX4" fmla="*/ 0 w 3350419"/>
              <a:gd name="connsiteY4" fmla="*/ 2081213 h 2083594"/>
              <a:gd name="connsiteX0" fmla="*/ 0 w 3112294"/>
              <a:gd name="connsiteY0" fmla="*/ 2019301 h 2083594"/>
              <a:gd name="connsiteX1" fmla="*/ 2793206 w 3112294"/>
              <a:gd name="connsiteY1" fmla="*/ 0 h 2083594"/>
              <a:gd name="connsiteX2" fmla="*/ 3112294 w 3112294"/>
              <a:gd name="connsiteY2" fmla="*/ 80963 h 2083594"/>
              <a:gd name="connsiteX3" fmla="*/ 3112294 w 3112294"/>
              <a:gd name="connsiteY3" fmla="*/ 2083594 h 2083594"/>
              <a:gd name="connsiteX4" fmla="*/ 0 w 3112294"/>
              <a:gd name="connsiteY4" fmla="*/ 2019301 h 2083594"/>
              <a:gd name="connsiteX0" fmla="*/ 0 w 3345656"/>
              <a:gd name="connsiteY0" fmla="*/ 2097882 h 2097882"/>
              <a:gd name="connsiteX1" fmla="*/ 3026568 w 3345656"/>
              <a:gd name="connsiteY1" fmla="*/ 0 h 2097882"/>
              <a:gd name="connsiteX2" fmla="*/ 3345656 w 3345656"/>
              <a:gd name="connsiteY2" fmla="*/ 80963 h 2097882"/>
              <a:gd name="connsiteX3" fmla="*/ 3345656 w 3345656"/>
              <a:gd name="connsiteY3" fmla="*/ 2083594 h 2097882"/>
              <a:gd name="connsiteX4" fmla="*/ 0 w 3345656"/>
              <a:gd name="connsiteY4" fmla="*/ 2097882 h 2097882"/>
              <a:gd name="connsiteX0" fmla="*/ 0 w 2800350"/>
              <a:gd name="connsiteY0" fmla="*/ 1935957 h 2083594"/>
              <a:gd name="connsiteX1" fmla="*/ 2481262 w 2800350"/>
              <a:gd name="connsiteY1" fmla="*/ 0 h 2083594"/>
              <a:gd name="connsiteX2" fmla="*/ 2800350 w 2800350"/>
              <a:gd name="connsiteY2" fmla="*/ 80963 h 2083594"/>
              <a:gd name="connsiteX3" fmla="*/ 2800350 w 2800350"/>
              <a:gd name="connsiteY3" fmla="*/ 2083594 h 2083594"/>
              <a:gd name="connsiteX4" fmla="*/ 0 w 2800350"/>
              <a:gd name="connsiteY4" fmla="*/ 1935957 h 2083594"/>
              <a:gd name="connsiteX0" fmla="*/ 0 w 3352800"/>
              <a:gd name="connsiteY0" fmla="*/ 2083594 h 2083594"/>
              <a:gd name="connsiteX1" fmla="*/ 3033712 w 3352800"/>
              <a:gd name="connsiteY1" fmla="*/ 0 h 2083594"/>
              <a:gd name="connsiteX2" fmla="*/ 3352800 w 3352800"/>
              <a:gd name="connsiteY2" fmla="*/ 80963 h 2083594"/>
              <a:gd name="connsiteX3" fmla="*/ 3352800 w 3352800"/>
              <a:gd name="connsiteY3" fmla="*/ 2083594 h 2083594"/>
              <a:gd name="connsiteX4" fmla="*/ 0 w 3352800"/>
              <a:gd name="connsiteY4" fmla="*/ 2083594 h 2083594"/>
              <a:gd name="connsiteX0" fmla="*/ 0 w 3352800"/>
              <a:gd name="connsiteY0" fmla="*/ 2002631 h 2002631"/>
              <a:gd name="connsiteX1" fmla="*/ 3033712 w 3352800"/>
              <a:gd name="connsiteY1" fmla="*/ 15716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988469 w 3352800"/>
              <a:gd name="connsiteY1" fmla="*/ 59530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3966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45314 w 3352800"/>
              <a:gd name="connsiteY1" fmla="*/ 1224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34839 w 3352800"/>
              <a:gd name="connsiteY1" fmla="*/ 425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631 h 2002631"/>
              <a:gd name="connsiteX1" fmla="*/ 2875865 w 3352800"/>
              <a:gd name="connsiteY1" fmla="*/ 81782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2002901 h 2002901"/>
              <a:gd name="connsiteX1" fmla="*/ 2836585 w 3352800"/>
              <a:gd name="connsiteY1" fmla="*/ 0 h 2002901"/>
              <a:gd name="connsiteX2" fmla="*/ 3352800 w 3352800"/>
              <a:gd name="connsiteY2" fmla="*/ 270 h 2002901"/>
              <a:gd name="connsiteX3" fmla="*/ 3352800 w 3352800"/>
              <a:gd name="connsiteY3" fmla="*/ 2002901 h 2002901"/>
              <a:gd name="connsiteX4" fmla="*/ 0 w 3352800"/>
              <a:gd name="connsiteY4" fmla="*/ 2002901 h 2002901"/>
              <a:gd name="connsiteX0" fmla="*/ 0 w 3352800"/>
              <a:gd name="connsiteY0" fmla="*/ 2002631 h 2002631"/>
              <a:gd name="connsiteX1" fmla="*/ 754045 w 3352800"/>
              <a:gd name="connsiteY1" fmla="*/ 1468326 h 2002631"/>
              <a:gd name="connsiteX2" fmla="*/ 3352800 w 3352800"/>
              <a:gd name="connsiteY2" fmla="*/ 0 h 2002631"/>
              <a:gd name="connsiteX3" fmla="*/ 3352800 w 3352800"/>
              <a:gd name="connsiteY3" fmla="*/ 2002631 h 2002631"/>
              <a:gd name="connsiteX4" fmla="*/ 0 w 3352800"/>
              <a:gd name="connsiteY4" fmla="*/ 2002631 h 2002631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34305 h 534305"/>
              <a:gd name="connsiteX1" fmla="*/ 754045 w 3352800"/>
              <a:gd name="connsiteY1" fmla="*/ 0 h 534305"/>
              <a:gd name="connsiteX2" fmla="*/ 3352800 w 3352800"/>
              <a:gd name="connsiteY2" fmla="*/ 7687 h 534305"/>
              <a:gd name="connsiteX3" fmla="*/ 3352800 w 3352800"/>
              <a:gd name="connsiteY3" fmla="*/ 534305 h 534305"/>
              <a:gd name="connsiteX4" fmla="*/ 0 w 3352800"/>
              <a:gd name="connsiteY4" fmla="*/ 534305 h 534305"/>
              <a:gd name="connsiteX0" fmla="*/ 0 w 3352800"/>
              <a:gd name="connsiteY0" fmla="*/ 526618 h 526618"/>
              <a:gd name="connsiteX1" fmla="*/ 980611 w 3352800"/>
              <a:gd name="connsiteY1" fmla="*/ 9368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6888 h 526888"/>
              <a:gd name="connsiteX1" fmla="*/ 744735 w 3352800"/>
              <a:gd name="connsiteY1" fmla="*/ 0 h 526888"/>
              <a:gd name="connsiteX2" fmla="*/ 3352800 w 3352800"/>
              <a:gd name="connsiteY2" fmla="*/ 270 h 526888"/>
              <a:gd name="connsiteX3" fmla="*/ 3352800 w 3352800"/>
              <a:gd name="connsiteY3" fmla="*/ 526888 h 526888"/>
              <a:gd name="connsiteX4" fmla="*/ 0 w 3352800"/>
              <a:gd name="connsiteY4" fmla="*/ 526888 h 526888"/>
              <a:gd name="connsiteX0" fmla="*/ 0 w 3352800"/>
              <a:gd name="connsiteY0" fmla="*/ 526618 h 526618"/>
              <a:gd name="connsiteX1" fmla="*/ 811948 w 3352800"/>
              <a:gd name="connsiteY1" fmla="*/ 60921 h 526618"/>
              <a:gd name="connsiteX2" fmla="*/ 3352800 w 3352800"/>
              <a:gd name="connsiteY2" fmla="*/ 0 h 526618"/>
              <a:gd name="connsiteX3" fmla="*/ 3352800 w 3352800"/>
              <a:gd name="connsiteY3" fmla="*/ 526618 h 526618"/>
              <a:gd name="connsiteX4" fmla="*/ 0 w 3352800"/>
              <a:gd name="connsiteY4" fmla="*/ 526618 h 526618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966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241069 w 3352800"/>
              <a:gd name="connsiteY2" fmla="*/ 94144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584 h 527584"/>
              <a:gd name="connsiteX1" fmla="*/ 751718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  <a:gd name="connsiteX0" fmla="*/ 0 w 3352800"/>
              <a:gd name="connsiteY0" fmla="*/ 527313 h 527313"/>
              <a:gd name="connsiteX1" fmla="*/ 900984 w 3352800"/>
              <a:gd name="connsiteY1" fmla="*/ 97774 h 527313"/>
              <a:gd name="connsiteX2" fmla="*/ 3352800 w 3352800"/>
              <a:gd name="connsiteY2" fmla="*/ 0 h 527313"/>
              <a:gd name="connsiteX3" fmla="*/ 3352800 w 3352800"/>
              <a:gd name="connsiteY3" fmla="*/ 527313 h 527313"/>
              <a:gd name="connsiteX4" fmla="*/ 0 w 3352800"/>
              <a:gd name="connsiteY4" fmla="*/ 527313 h 527313"/>
              <a:gd name="connsiteX0" fmla="*/ 0 w 3352800"/>
              <a:gd name="connsiteY0" fmla="*/ 527584 h 527584"/>
              <a:gd name="connsiteX1" fmla="*/ 748227 w 3352800"/>
              <a:gd name="connsiteY1" fmla="*/ 0 h 527584"/>
              <a:gd name="connsiteX2" fmla="*/ 3352800 w 3352800"/>
              <a:gd name="connsiteY2" fmla="*/ 271 h 527584"/>
              <a:gd name="connsiteX3" fmla="*/ 3352800 w 3352800"/>
              <a:gd name="connsiteY3" fmla="*/ 527584 h 527584"/>
              <a:gd name="connsiteX4" fmla="*/ 0 w 3352800"/>
              <a:gd name="connsiteY4" fmla="*/ 527584 h 5275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352800" h="527584">
                <a:moveTo>
                  <a:pt x="0" y="527584"/>
                </a:moveTo>
                <a:lnTo>
                  <a:pt x="748227" y="0"/>
                </a:lnTo>
                <a:lnTo>
                  <a:pt x="3352800" y="271"/>
                </a:lnTo>
                <a:lnTo>
                  <a:pt x="3352800" y="527584"/>
                </a:lnTo>
                <a:lnTo>
                  <a:pt x="0" y="527584"/>
                </a:lnTo>
                <a:close/>
              </a:path>
            </a:pathLst>
          </a:custGeom>
          <a:solidFill>
            <a:schemeClr val="accent3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22960" y="365760"/>
            <a:ext cx="7520940" cy="54864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22960" y="1100628"/>
            <a:ext cx="7520940" cy="35798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9140000">
            <a:off x="201168" y="5870448"/>
            <a:ext cx="2176272" cy="2011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7087070A-A732-4194-AEF7-7CEA9C3BC5F3}" type="datetimeFigureOut">
              <a:rPr lang="de-DE" smtClean="0"/>
              <a:t>23.10.2016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517514" y="6285122"/>
            <a:ext cx="47244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spc="200" baseline="0">
                <a:solidFill>
                  <a:srgbClr val="FFFFFF"/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401038" y="6170822"/>
            <a:ext cx="502920" cy="502920"/>
          </a:xfrm>
          <a:prstGeom prst="ellipse">
            <a:avLst/>
          </a:prstGeom>
          <a:ln w="19050">
            <a:solidFill>
              <a:srgbClr val="FFFFFF"/>
            </a:solidFill>
          </a:ln>
        </p:spPr>
        <p:txBody>
          <a:bodyPr vert="horz" lIns="9144" tIns="9144" rIns="9144" bIns="9144" rtlCol="0" anchor="ctr">
            <a:normAutofit/>
          </a:bodyPr>
          <a:lstStyle>
            <a:lvl1pPr algn="ctr">
              <a:defRPr sz="1650">
                <a:solidFill>
                  <a:srgbClr val="FFFFFF"/>
                </a:solidFill>
              </a:defRPr>
            </a:lvl1pPr>
          </a:lstStyle>
          <a:p>
            <a:fld id="{DA4D4CE2-E514-4DFC-B9B8-2A0E6EAB88C6}" type="slidenum">
              <a:rPr lang="de-DE" smtClean="0"/>
              <a:t>‹Nr.›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2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800"/>
        </a:spcBef>
        <a:buFont typeface="Arial" pitchFamily="34" charset="0"/>
        <a:buNone/>
        <a:defRPr sz="1600" b="1" kern="1200">
          <a:solidFill>
            <a:schemeClr val="tx1"/>
          </a:solidFill>
          <a:latin typeface="+mn-lt"/>
          <a:ea typeface="+mn-ea"/>
          <a:cs typeface="+mn-cs"/>
        </a:defRPr>
      </a:lvl1pPr>
      <a:lvl2pPr marL="1737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023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630936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859536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097280" indent="-173736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533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81912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92224" indent="-164592" algn="l" defTabSz="914400" rtl="0" eaLnBrk="1" latinLnBrk="0" hangingPunct="1">
        <a:spcBef>
          <a:spcPts val="300"/>
        </a:spcBef>
        <a:buClr>
          <a:schemeClr val="accent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../media/image31.pn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7" Type="http://schemas.openxmlformats.org/officeDocument/2006/relationships/image" Target="../media/image42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2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gif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image" Target="../media/image8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Relationship Id="rId9" Type="http://schemas.openxmlformats.org/officeDocument/2006/relationships/image" Target="../media/image2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9140000">
            <a:off x="752433" y="1557409"/>
            <a:ext cx="6175996" cy="1204306"/>
          </a:xfrm>
        </p:spPr>
        <p:txBody>
          <a:bodyPr/>
          <a:lstStyle/>
          <a:p>
            <a:r>
              <a:rPr lang="de-DE" sz="2800" dirty="0" err="1" smtClean="0"/>
              <a:t>Offers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Learning Support </a:t>
            </a:r>
            <a:r>
              <a:rPr lang="de-DE" sz="2800" dirty="0" err="1" smtClean="0"/>
              <a:t>and</a:t>
            </a:r>
            <a:r>
              <a:rPr lang="de-DE" sz="2800" dirty="0" smtClean="0"/>
              <a:t> Educational Help in Bielefeld</a:t>
            </a:r>
            <a:endParaRPr lang="de-DE" sz="2800" dirty="0"/>
          </a:p>
        </p:txBody>
      </p:sp>
    </p:spTree>
    <p:extLst>
      <p:ext uri="{BB962C8B-B14F-4D97-AF65-F5344CB8AC3E}">
        <p14:creationId xmlns:p14="http://schemas.microsoft.com/office/powerpoint/2010/main" val="3555695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11500" y="432088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de-DE" dirty="0" smtClean="0"/>
              <a:t>Help on </a:t>
            </a:r>
            <a:r>
              <a:rPr lang="de-DE" dirty="0" err="1" smtClean="0"/>
              <a:t>shopping</a:t>
            </a:r>
            <a:r>
              <a:rPr lang="de-DE" dirty="0" smtClean="0"/>
              <a:t> on </a:t>
            </a:r>
            <a:r>
              <a:rPr lang="de-DE" dirty="0" err="1" smtClean="0"/>
              <a:t>the</a:t>
            </a:r>
            <a:r>
              <a:rPr lang="de-DE" dirty="0" smtClean="0"/>
              <a:t> Bielefeld </a:t>
            </a:r>
            <a:r>
              <a:rPr lang="de-DE" dirty="0" err="1" smtClean="0"/>
              <a:t>webpage</a:t>
            </a:r>
            <a:endParaRPr lang="de-DE" dirty="0"/>
          </a:p>
        </p:txBody>
      </p:sp>
      <p:pic>
        <p:nvPicPr>
          <p:cNvPr id="4098" name="Picture 2" descr="C:\Users\Sylvia\Pictures\shopping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99504" y="1100138"/>
            <a:ext cx="6367217" cy="3579812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9705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Users\Sylvia\Pictures\shop2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852936"/>
            <a:ext cx="2466975" cy="1847850"/>
          </a:xfrm>
          <a:prstGeom prst="rect">
            <a:avLst/>
          </a:prstGeom>
          <a:noFill/>
        </p:spPr>
      </p:pic>
      <p:pic>
        <p:nvPicPr>
          <p:cNvPr id="5123" name="Picture 3" descr="C:\Users\Sylvia\Pictures\shop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92101" y="2060848"/>
            <a:ext cx="2419350" cy="1895475"/>
          </a:xfrm>
          <a:prstGeom prst="rect">
            <a:avLst/>
          </a:prstGeom>
          <a:noFill/>
        </p:spPr>
      </p:pic>
      <p:pic>
        <p:nvPicPr>
          <p:cNvPr id="5124" name="Picture 4" descr="C:\Users\Sylvia\Pictures\shop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24128" y="3008585"/>
            <a:ext cx="3131543" cy="1747838"/>
          </a:xfrm>
          <a:prstGeom prst="rect">
            <a:avLst/>
          </a:prstGeom>
          <a:noFill/>
        </p:spPr>
      </p:pic>
      <p:pic>
        <p:nvPicPr>
          <p:cNvPr id="5125" name="Picture 5" descr="C:\Users\Sylvia\Pictures\shop5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66962" y="-99392"/>
            <a:ext cx="3492000" cy="2466222"/>
          </a:xfrm>
          <a:prstGeom prst="rect">
            <a:avLst/>
          </a:prstGeom>
          <a:noFill/>
        </p:spPr>
      </p:pic>
      <p:pic>
        <p:nvPicPr>
          <p:cNvPr id="5127" name="Picture 7" descr=" Bild in Originalgröße anzeigen  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619672" y="1005728"/>
            <a:ext cx="648072" cy="762437"/>
          </a:xfrm>
          <a:prstGeom prst="rect">
            <a:avLst/>
          </a:prstGeom>
          <a:noFill/>
        </p:spPr>
      </p:pic>
      <p:sp>
        <p:nvSpPr>
          <p:cNvPr id="8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10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 err="1" smtClean="0"/>
              <a:t>Eating</a:t>
            </a:r>
            <a:r>
              <a:rPr lang="de-DE" b="1" dirty="0" smtClean="0"/>
              <a:t> Out</a:t>
            </a:r>
            <a:endParaRPr lang="de-DE" b="1" dirty="0"/>
          </a:p>
        </p:txBody>
      </p:sp>
      <p:pic>
        <p:nvPicPr>
          <p:cNvPr id="19458" name="Picture 2" descr="C:\Users\Sylvia\Pictures\eating ou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99504" y="1100138"/>
            <a:ext cx="6367217" cy="3579812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1696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55576" y="1268760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Enjoy</a:t>
            </a:r>
            <a:r>
              <a:rPr lang="de-DE" dirty="0" smtClean="0"/>
              <a:t> a </a:t>
            </a:r>
            <a:r>
              <a:rPr lang="de-DE" dirty="0" err="1" smtClean="0"/>
              <a:t>Meal</a:t>
            </a:r>
            <a:r>
              <a:rPr lang="de-DE" dirty="0" smtClean="0"/>
              <a:t> in Bielefeld</a:t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r>
              <a:rPr lang="de-DE" sz="2000" dirty="0" err="1" smtClean="0"/>
              <a:t>There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all </a:t>
            </a:r>
            <a:r>
              <a:rPr lang="de-DE" sz="2000" dirty="0" err="1" smtClean="0"/>
              <a:t>kinds</a:t>
            </a:r>
            <a:r>
              <a:rPr lang="de-DE" sz="2000" dirty="0" smtClean="0"/>
              <a:t> </a:t>
            </a:r>
            <a:r>
              <a:rPr lang="de-DE" sz="2000" dirty="0" err="1" smtClean="0"/>
              <a:t>of</a:t>
            </a:r>
            <a:r>
              <a:rPr lang="de-DE" sz="2000" dirty="0" smtClean="0"/>
              <a:t> </a:t>
            </a:r>
            <a:r>
              <a:rPr lang="de-DE" sz="2000" dirty="0" err="1" smtClean="0"/>
              <a:t>restaurants</a:t>
            </a:r>
            <a:r>
              <a:rPr lang="de-DE" sz="2000" dirty="0" smtClean="0"/>
              <a:t> in Bielefeld, </a:t>
            </a:r>
            <a:r>
              <a:rPr lang="de-DE" sz="2000" dirty="0" err="1" smtClean="0"/>
              <a:t>from</a:t>
            </a:r>
            <a:r>
              <a:rPr lang="de-DE" sz="2000" dirty="0" smtClean="0"/>
              <a:t> fast </a:t>
            </a:r>
            <a:r>
              <a:rPr lang="de-DE" sz="2000" dirty="0" err="1" smtClean="0"/>
              <a:t>food</a:t>
            </a:r>
            <a:r>
              <a:rPr lang="de-DE" sz="2000" dirty="0" smtClean="0"/>
              <a:t> </a:t>
            </a:r>
            <a:r>
              <a:rPr lang="de-DE" sz="2000" dirty="0" err="1" smtClean="0"/>
              <a:t>places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</a:t>
            </a:r>
            <a:r>
              <a:rPr lang="de-DE" sz="2000" dirty="0" err="1" smtClean="0"/>
              <a:t>exotic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kind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of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food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right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up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to</a:t>
            </a:r>
            <a:r>
              <a:rPr lang="de-DE" sz="2000" baseline="0" dirty="0" smtClean="0"/>
              <a:t> </a:t>
            </a:r>
            <a:r>
              <a:rPr lang="de-DE" sz="2000" baseline="0" dirty="0" err="1" smtClean="0"/>
              <a:t>the</a:t>
            </a:r>
            <a:r>
              <a:rPr lang="de-DE" sz="2000" baseline="0" dirty="0" smtClean="0"/>
              <a:t> Michelin Star </a:t>
            </a:r>
            <a:r>
              <a:rPr lang="de-DE" sz="2000" baseline="0" dirty="0" err="1" smtClean="0"/>
              <a:t>place</a:t>
            </a:r>
            <a:r>
              <a:rPr lang="de-DE" sz="2000" baseline="0" dirty="0" smtClean="0"/>
              <a:t>.</a:t>
            </a:r>
            <a:r>
              <a:rPr lang="de-DE" baseline="0" dirty="0" smtClean="0"/>
              <a:t/>
            </a:r>
            <a:br>
              <a:rPr lang="de-DE" baseline="0" dirty="0" smtClean="0"/>
            </a:br>
            <a:endParaRPr lang="de-DE" dirty="0"/>
          </a:p>
        </p:txBody>
      </p:sp>
      <p:pic>
        <p:nvPicPr>
          <p:cNvPr id="20482" name="Picture 2" descr="C:\Users\Sylvia\Pictures\restaurant-1724294_640.pn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004048" y="2060848"/>
            <a:ext cx="2691110" cy="2691110"/>
          </a:xfrm>
          <a:prstGeom prst="rect">
            <a:avLst/>
          </a:prstGeom>
          <a:noFill/>
        </p:spPr>
      </p:pic>
      <p:pic>
        <p:nvPicPr>
          <p:cNvPr id="20483" name="Picture 3" descr="C:\Users\Sylvia\Pictures\eating out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155929" y="2132856"/>
            <a:ext cx="2736000" cy="2752126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638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04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528" y="620688"/>
            <a:ext cx="7520940" cy="548640"/>
          </a:xfrm>
        </p:spPr>
        <p:txBody>
          <a:bodyPr/>
          <a:lstStyle/>
          <a:p>
            <a:r>
              <a:rPr lang="de-DE" dirty="0" smtClean="0"/>
              <a:t>Museums, Galleries, </a:t>
            </a:r>
            <a:r>
              <a:rPr lang="de-DE" dirty="0" err="1" smtClean="0"/>
              <a:t>Theatre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536" y="1412776"/>
            <a:ext cx="3168352" cy="3579849"/>
          </a:xfrm>
        </p:spPr>
        <p:txBody>
          <a:bodyPr/>
          <a:lstStyle/>
          <a:p>
            <a:pPr algn="just"/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many</a:t>
            </a:r>
            <a:r>
              <a:rPr lang="de-DE" dirty="0" smtClean="0"/>
              <a:t> </a:t>
            </a:r>
            <a:r>
              <a:rPr lang="de-DE" dirty="0" err="1" smtClean="0"/>
              <a:t>museums</a:t>
            </a:r>
            <a:r>
              <a:rPr lang="de-DE" dirty="0" smtClean="0"/>
              <a:t>, </a:t>
            </a:r>
            <a:r>
              <a:rPr lang="de-DE" dirty="0" err="1" smtClean="0"/>
              <a:t>some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them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workshops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young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school</a:t>
            </a:r>
            <a:r>
              <a:rPr lang="de-DE" dirty="0" smtClean="0"/>
              <a:t> </a:t>
            </a:r>
            <a:r>
              <a:rPr lang="de-DE" dirty="0" err="1" smtClean="0"/>
              <a:t>classes</a:t>
            </a:r>
            <a:endParaRPr lang="de-DE" dirty="0" smtClean="0"/>
          </a:p>
          <a:p>
            <a:pPr algn="just"/>
            <a:r>
              <a:rPr lang="de-DE" dirty="0" smtClean="0"/>
              <a:t>Different </a:t>
            </a:r>
            <a:r>
              <a:rPr lang="de-DE" dirty="0" err="1" smtClean="0"/>
              <a:t>types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mueums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Historical Museum,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Washing</a:t>
            </a:r>
            <a:r>
              <a:rPr lang="de-DE" dirty="0" smtClean="0"/>
              <a:t> Museum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farm</a:t>
            </a:r>
            <a:r>
              <a:rPr lang="de-DE" dirty="0" smtClean="0"/>
              <a:t> </a:t>
            </a:r>
            <a:r>
              <a:rPr lang="de-DE" dirty="0" err="1" smtClean="0"/>
              <a:t>museum</a:t>
            </a:r>
            <a:r>
              <a:rPr lang="de-DE" dirty="0" smtClean="0"/>
              <a:t> </a:t>
            </a:r>
            <a:r>
              <a:rPr lang="de-DE" dirty="0" err="1" smtClean="0"/>
              <a:t>appeal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a </a:t>
            </a:r>
            <a:r>
              <a:rPr lang="de-DE" dirty="0" err="1" smtClean="0"/>
              <a:t>variety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people</a:t>
            </a:r>
            <a:endParaRPr lang="de-DE" dirty="0" smtClean="0"/>
          </a:p>
          <a:p>
            <a:pPr algn="just"/>
            <a:r>
              <a:rPr lang="de-DE" dirty="0" smtClean="0"/>
              <a:t>Young </a:t>
            </a:r>
            <a:r>
              <a:rPr lang="de-DE" dirty="0" err="1" smtClean="0"/>
              <a:t>people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persons</a:t>
            </a:r>
            <a:r>
              <a:rPr lang="de-DE" dirty="0" smtClean="0"/>
              <a:t> on a </a:t>
            </a:r>
            <a:r>
              <a:rPr lang="de-DE" dirty="0" err="1" smtClean="0"/>
              <a:t>low</a:t>
            </a:r>
            <a:r>
              <a:rPr lang="de-DE" dirty="0" smtClean="0"/>
              <a:t> </a:t>
            </a:r>
            <a:r>
              <a:rPr lang="de-DE" dirty="0" err="1" smtClean="0"/>
              <a:t>income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a pass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get</a:t>
            </a:r>
            <a:r>
              <a:rPr lang="de-DE" dirty="0" smtClean="0"/>
              <a:t> in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free</a:t>
            </a:r>
            <a:endParaRPr lang="de-DE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  <p:pic>
        <p:nvPicPr>
          <p:cNvPr id="5" name="Picture 2" descr="C:\Users\Sylvia\Pictures\Museum Bielefeld.PN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3769411" y="1484784"/>
            <a:ext cx="5123069" cy="28803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024216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Bielefeld, Landschaftsverband Westfalen-Lippe, Regierungsbezirk Detmold, Ostwestfalen, Blick auf Bauernhausmuseum und Windmühle, Windmuehle in Sommerstimmu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90002">
            <a:off x="3318362" y="668334"/>
            <a:ext cx="2536330" cy="20260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530" name="Picture 2" descr="C:\Users\Sylvia\Pictures\museum-waeschefabrik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5940152" y="620688"/>
            <a:ext cx="2718563" cy="2180635"/>
          </a:xfrm>
          <a:prstGeom prst="rect">
            <a:avLst/>
          </a:prstGeom>
          <a:noFill/>
        </p:spPr>
      </p:pic>
      <p:pic>
        <p:nvPicPr>
          <p:cNvPr id="22531" name="Picture 3" descr="C:\Users\Sylvia\Pictures\Bi D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716469"/>
            <a:ext cx="2619375" cy="1743075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://www.euxus.de/bielefeld/a800/74130057-bielefeld-kunsthall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81634">
            <a:off x="5978283" y="2824546"/>
            <a:ext cx="2848321" cy="21326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ebmuseen.de/bild.php?id=9915368&amp;w=feat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00000">
            <a:off x="358180" y="2881436"/>
            <a:ext cx="2667000" cy="1714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ild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6858" y="2780928"/>
            <a:ext cx="2880320" cy="18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itel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de-DE" b="1" dirty="0" smtClean="0"/>
              <a:t>Museums </a:t>
            </a:r>
            <a:r>
              <a:rPr lang="de-DE" b="1" dirty="0" err="1" smtClean="0"/>
              <a:t>of</a:t>
            </a:r>
            <a:r>
              <a:rPr lang="de-DE" b="1" dirty="0" smtClean="0"/>
              <a:t> Bielefeld</a:t>
            </a:r>
            <a:r>
              <a:rPr lang="de-DE" dirty="0" smtClean="0"/>
              <a:t/>
            </a:r>
            <a:br>
              <a:rPr lang="de-DE" dirty="0" smtClean="0"/>
            </a:br>
            <a:endParaRPr lang="de-DE" sz="1800" dirty="0"/>
          </a:p>
        </p:txBody>
      </p:sp>
    </p:spTree>
    <p:extLst>
      <p:ext uri="{BB962C8B-B14F-4D97-AF65-F5344CB8AC3E}">
        <p14:creationId xmlns:p14="http://schemas.microsoft.com/office/powerpoint/2010/main" val="2821907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5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584" y="620688"/>
            <a:ext cx="7520940" cy="548640"/>
          </a:xfrm>
        </p:spPr>
        <p:txBody>
          <a:bodyPr>
            <a:normAutofit fontScale="90000"/>
          </a:bodyPr>
          <a:lstStyle/>
          <a:p>
            <a:r>
              <a:rPr lang="de-DE" b="1" dirty="0" err="1" smtClean="0"/>
              <a:t>Theatre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Bielefeld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sz="1800" dirty="0" smtClean="0"/>
              <a:t>This </a:t>
            </a:r>
            <a:r>
              <a:rPr lang="de-DE" sz="1800" dirty="0" err="1" smtClean="0"/>
              <a:t>Season:The</a:t>
            </a:r>
            <a:r>
              <a:rPr lang="de-DE" sz="1800" dirty="0" smtClean="0"/>
              <a:t> </a:t>
            </a:r>
            <a:r>
              <a:rPr lang="de-DE" sz="1800" dirty="0" err="1" smtClean="0"/>
              <a:t>Merchant</a:t>
            </a:r>
            <a:r>
              <a:rPr lang="de-DE" sz="1800" dirty="0" smtClean="0"/>
              <a:t> </a:t>
            </a:r>
            <a:r>
              <a:rPr lang="de-DE" sz="1800" dirty="0" err="1" smtClean="0"/>
              <a:t>of</a:t>
            </a:r>
            <a:r>
              <a:rPr lang="de-DE" sz="1800" dirty="0" smtClean="0"/>
              <a:t> </a:t>
            </a:r>
            <a:r>
              <a:rPr lang="de-DE" sz="1800" dirty="0" err="1" smtClean="0"/>
              <a:t>Venice</a:t>
            </a:r>
            <a:r>
              <a:rPr lang="de-DE" sz="1800" dirty="0" smtClean="0"/>
              <a:t>, Don Carlo, Opera </a:t>
            </a:r>
            <a:r>
              <a:rPr lang="de-DE" sz="1800" dirty="0" err="1" smtClean="0"/>
              <a:t>meets</a:t>
            </a:r>
            <a:r>
              <a:rPr lang="de-DE" sz="1800" dirty="0" smtClean="0"/>
              <a:t> Rap </a:t>
            </a:r>
            <a:r>
              <a:rPr lang="de-DE" sz="1800" dirty="0" err="1" smtClean="0"/>
              <a:t>and</a:t>
            </a:r>
            <a:r>
              <a:rPr lang="de-DE" sz="1800" dirty="0" smtClean="0"/>
              <a:t> Miss </a:t>
            </a:r>
            <a:r>
              <a:rPr lang="de-DE" sz="1800" dirty="0" err="1" smtClean="0"/>
              <a:t>Havisham`s</a:t>
            </a:r>
            <a:r>
              <a:rPr lang="de-DE" sz="1800" dirty="0" smtClean="0"/>
              <a:t> </a:t>
            </a:r>
            <a:r>
              <a:rPr lang="de-DE" sz="1800" dirty="0" err="1" smtClean="0"/>
              <a:t>wedding</a:t>
            </a:r>
            <a:endParaRPr lang="de-DE" sz="1800" dirty="0"/>
          </a:p>
        </p:txBody>
      </p:sp>
      <p:pic>
        <p:nvPicPr>
          <p:cNvPr id="23554" name="Picture 2" descr="C:\Users\Sylvia\Pictures\thater bielefeld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772816"/>
            <a:ext cx="2844000" cy="2130252"/>
          </a:xfrm>
          <a:prstGeom prst="rect">
            <a:avLst/>
          </a:prstGeom>
          <a:noFill/>
        </p:spPr>
      </p:pic>
      <p:pic>
        <p:nvPicPr>
          <p:cNvPr id="23555" name="Picture 3" descr="C:\Users\Sylvia\Pictures\theater bielefeld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0240" y="1772815"/>
            <a:ext cx="2844008" cy="2130261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666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>Luna Sennestadt</a:t>
            </a:r>
            <a:br>
              <a:rPr lang="de-DE" dirty="0" smtClean="0"/>
            </a:br>
            <a:r>
              <a:rPr lang="de-DE" sz="2200" dirty="0" smtClean="0"/>
              <a:t>A </a:t>
            </a:r>
            <a:r>
              <a:rPr lang="de-DE" sz="2200" dirty="0" err="1" smtClean="0"/>
              <a:t>local</a:t>
            </a:r>
            <a:r>
              <a:rPr lang="de-DE" sz="2200" dirty="0" smtClean="0"/>
              <a:t> Youth Center </a:t>
            </a:r>
            <a:r>
              <a:rPr lang="de-DE" sz="2200" dirty="0" err="1" smtClean="0"/>
              <a:t>next</a:t>
            </a:r>
            <a:r>
              <a:rPr lang="de-DE" sz="2200" dirty="0" smtClean="0"/>
              <a:t> </a:t>
            </a:r>
            <a:r>
              <a:rPr lang="de-DE" sz="2200" dirty="0" err="1" smtClean="0"/>
              <a:t>to</a:t>
            </a:r>
            <a:r>
              <a:rPr lang="de-DE" sz="2200" dirty="0" smtClean="0"/>
              <a:t> </a:t>
            </a:r>
            <a:r>
              <a:rPr lang="de-DE" sz="2200" dirty="0" err="1" smtClean="0"/>
              <a:t>our</a:t>
            </a:r>
            <a:r>
              <a:rPr lang="de-DE" sz="2200" dirty="0" smtClean="0"/>
              <a:t> </a:t>
            </a:r>
            <a:r>
              <a:rPr lang="de-DE" sz="2200" dirty="0" err="1" smtClean="0"/>
              <a:t>school</a:t>
            </a:r>
            <a:endParaRPr lang="de-DE" sz="2200" dirty="0"/>
          </a:p>
        </p:txBody>
      </p:sp>
      <p:pic>
        <p:nvPicPr>
          <p:cNvPr id="24578" name="Picture 2" descr="C:\Users\Sylvia\Pictures\Luna Sennestad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99504" y="1217340"/>
            <a:ext cx="6367217" cy="3579812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35788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476672"/>
            <a:ext cx="7520940" cy="548640"/>
          </a:xfrm>
        </p:spPr>
        <p:txBody>
          <a:bodyPr/>
          <a:lstStyle/>
          <a:p>
            <a:r>
              <a:rPr lang="de-DE" b="1" dirty="0" smtClean="0"/>
              <a:t>Luna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347864" y="1460476"/>
            <a:ext cx="5704686" cy="2760420"/>
          </a:xfrm>
        </p:spPr>
        <p:txBody>
          <a:bodyPr>
            <a:normAutofit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de-DE" sz="1800" dirty="0" err="1" smtClean="0"/>
              <a:t>Opened</a:t>
            </a:r>
            <a:r>
              <a:rPr lang="de-DE" sz="1800" dirty="0" smtClean="0"/>
              <a:t> in 1968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completely</a:t>
            </a:r>
            <a:r>
              <a:rPr lang="de-DE" sz="1800" dirty="0" smtClean="0"/>
              <a:t> </a:t>
            </a:r>
            <a:r>
              <a:rPr lang="de-DE" sz="1800" dirty="0" err="1" smtClean="0"/>
              <a:t>re-built</a:t>
            </a:r>
            <a:r>
              <a:rPr lang="de-DE" sz="1800" dirty="0" smtClean="0"/>
              <a:t> in 2012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Club </a:t>
            </a:r>
            <a:r>
              <a:rPr lang="de-DE" sz="1800" dirty="0" err="1" smtClean="0"/>
              <a:t>rooms</a:t>
            </a:r>
            <a:r>
              <a:rPr lang="de-DE" sz="1800" dirty="0" smtClean="0"/>
              <a:t>, Play </a:t>
            </a:r>
            <a:r>
              <a:rPr lang="de-DE" sz="1800" dirty="0" err="1" smtClean="0"/>
              <a:t>rooms</a:t>
            </a:r>
            <a:r>
              <a:rPr lang="de-DE" sz="1800" dirty="0" smtClean="0"/>
              <a:t>, </a:t>
            </a:r>
            <a:r>
              <a:rPr lang="de-DE" sz="1800" dirty="0" err="1" smtClean="0"/>
              <a:t>Kitchen</a:t>
            </a:r>
            <a:r>
              <a:rPr lang="de-DE" sz="1800" dirty="0" smtClean="0"/>
              <a:t>, </a:t>
            </a:r>
            <a:r>
              <a:rPr lang="de-DE" sz="1800" dirty="0" err="1" smtClean="0"/>
              <a:t>Assembly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stage</a:t>
            </a:r>
            <a:r>
              <a:rPr lang="de-DE" sz="1800" dirty="0" smtClean="0"/>
              <a:t>, </a:t>
            </a:r>
            <a:r>
              <a:rPr lang="de-DE" sz="1800" dirty="0" err="1" smtClean="0"/>
              <a:t>mucis</a:t>
            </a:r>
            <a:r>
              <a:rPr lang="de-DE" sz="1800" dirty="0" smtClean="0"/>
              <a:t> band </a:t>
            </a:r>
            <a:r>
              <a:rPr lang="de-DE" sz="1800" dirty="0" err="1" smtClean="0"/>
              <a:t>practice</a:t>
            </a:r>
            <a:r>
              <a:rPr lang="de-DE" sz="1800" dirty="0" smtClean="0"/>
              <a:t> </a:t>
            </a:r>
            <a:r>
              <a:rPr lang="de-DE" sz="1800" dirty="0" err="1" smtClean="0"/>
              <a:t>room,sound</a:t>
            </a:r>
            <a:r>
              <a:rPr lang="de-DE" sz="1800" dirty="0" smtClean="0"/>
              <a:t> </a:t>
            </a:r>
            <a:r>
              <a:rPr lang="de-DE" sz="1800" dirty="0" err="1" smtClean="0"/>
              <a:t>studio</a:t>
            </a:r>
            <a:r>
              <a:rPr lang="de-DE" sz="1800" dirty="0" smtClean="0"/>
              <a:t> </a:t>
            </a:r>
            <a:r>
              <a:rPr lang="de-DE" sz="1800" dirty="0" err="1" smtClean="0"/>
              <a:t>with</a:t>
            </a:r>
            <a:r>
              <a:rPr lang="de-DE" sz="1800" dirty="0" smtClean="0"/>
              <a:t> </a:t>
            </a:r>
            <a:r>
              <a:rPr lang="de-DE" sz="1800" dirty="0" err="1" smtClean="0"/>
              <a:t>recording</a:t>
            </a:r>
            <a:r>
              <a:rPr lang="de-DE" sz="1800" dirty="0" smtClean="0"/>
              <a:t> </a:t>
            </a:r>
            <a:r>
              <a:rPr lang="de-DE" sz="1800" dirty="0" err="1" smtClean="0"/>
              <a:t>equipment</a:t>
            </a:r>
            <a:r>
              <a:rPr lang="de-DE" sz="1800" dirty="0" smtClean="0"/>
              <a:t>, </a:t>
            </a:r>
            <a:r>
              <a:rPr lang="de-DE" sz="1800" dirty="0" err="1" smtClean="0"/>
              <a:t>painitng</a:t>
            </a:r>
            <a:r>
              <a:rPr lang="de-DE" sz="1800" dirty="0" smtClean="0"/>
              <a:t> </a:t>
            </a:r>
            <a:r>
              <a:rPr lang="de-DE" sz="1800" dirty="0" err="1" smtClean="0"/>
              <a:t>rooms</a:t>
            </a:r>
            <a:r>
              <a:rPr lang="de-DE" sz="1800" dirty="0" smtClean="0"/>
              <a:t>, </a:t>
            </a:r>
            <a:r>
              <a:rPr lang="de-DE" sz="1800" dirty="0" err="1" smtClean="0"/>
              <a:t>great</a:t>
            </a:r>
            <a:r>
              <a:rPr lang="de-DE" sz="1800" dirty="0" smtClean="0"/>
              <a:t> outside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de-DE" sz="1800" dirty="0" smtClean="0"/>
              <a:t>3 </a:t>
            </a:r>
            <a:r>
              <a:rPr lang="de-DE" sz="1800" dirty="0" err="1" smtClean="0"/>
              <a:t>groups</a:t>
            </a:r>
            <a:r>
              <a:rPr lang="de-DE" sz="1800" dirty="0" smtClean="0"/>
              <a:t> </a:t>
            </a:r>
          </a:p>
          <a:p>
            <a:pPr marL="466344" lvl="3" indent="0">
              <a:buNone/>
            </a:pPr>
            <a:r>
              <a:rPr lang="de-DE" sz="1800" b="1" dirty="0" err="1" smtClean="0"/>
              <a:t>Children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aged</a:t>
            </a:r>
            <a:r>
              <a:rPr lang="de-DE" sz="1800" b="1" dirty="0" smtClean="0"/>
              <a:t> 6-12</a:t>
            </a:r>
          </a:p>
          <a:p>
            <a:pPr marL="466344" lvl="3" indent="0">
              <a:buNone/>
            </a:pPr>
            <a:r>
              <a:rPr lang="de-DE" sz="1800" b="1" dirty="0" smtClean="0"/>
              <a:t>Young </a:t>
            </a:r>
            <a:r>
              <a:rPr lang="de-DE" sz="1800" b="1" dirty="0" err="1" smtClean="0"/>
              <a:t>teens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aged</a:t>
            </a:r>
            <a:r>
              <a:rPr lang="de-DE" sz="1800" b="1" dirty="0" smtClean="0"/>
              <a:t> 11 -14     </a:t>
            </a:r>
          </a:p>
          <a:p>
            <a:pPr marL="466344" lvl="3" indent="0">
              <a:buNone/>
            </a:pPr>
            <a:r>
              <a:rPr lang="de-DE" sz="1800" b="1" dirty="0" err="1" smtClean="0"/>
              <a:t>Youths</a:t>
            </a:r>
            <a:r>
              <a:rPr lang="de-DE" sz="1800" b="1" dirty="0" smtClean="0"/>
              <a:t> 14+</a:t>
            </a:r>
            <a:endParaRPr lang="de-DE" sz="1800" b="1" dirty="0"/>
          </a:p>
        </p:txBody>
      </p:sp>
      <p:pic>
        <p:nvPicPr>
          <p:cNvPr id="25604" name="Picture 4" descr="C:\Users\Sylvia\Pictures\Luna Sennestad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492896"/>
            <a:ext cx="2308843" cy="1728000"/>
          </a:xfrm>
          <a:prstGeom prst="rect">
            <a:avLst/>
          </a:prstGeom>
          <a:noFill/>
        </p:spPr>
      </p:pic>
      <p:pic>
        <p:nvPicPr>
          <p:cNvPr id="25605" name="Picture 5" descr="C:\Users\Sylvia\Pictures\luna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249899"/>
            <a:ext cx="2308843" cy="954966"/>
          </a:xfrm>
          <a:prstGeom prst="rect">
            <a:avLst/>
          </a:prstGeom>
          <a:noFill/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2655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56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0"/>
                            </p:stCondLst>
                            <p:childTnLst>
                              <p:par>
                                <p:cTn id="2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80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>Sportfreunde Sennestadt</a:t>
            </a:r>
            <a:br>
              <a:rPr lang="de-DE" dirty="0" smtClean="0"/>
            </a:br>
            <a:r>
              <a:rPr lang="de-DE" sz="1800" dirty="0" err="1" smtClean="0"/>
              <a:t>There</a:t>
            </a:r>
            <a:r>
              <a:rPr lang="de-DE" sz="1800" dirty="0" smtClean="0"/>
              <a:t> </a:t>
            </a:r>
            <a:r>
              <a:rPr lang="de-DE" sz="1800" dirty="0" err="1" smtClean="0"/>
              <a:t>are</a:t>
            </a:r>
            <a:r>
              <a:rPr lang="de-DE" sz="1800" dirty="0" smtClean="0"/>
              <a:t> </a:t>
            </a:r>
            <a:r>
              <a:rPr lang="de-DE" sz="1800" dirty="0" err="1" smtClean="0"/>
              <a:t>many</a:t>
            </a:r>
            <a:r>
              <a:rPr lang="de-DE" sz="1800" dirty="0" smtClean="0"/>
              <a:t> Sports </a:t>
            </a:r>
            <a:r>
              <a:rPr lang="de-DE" sz="1800" dirty="0" err="1" smtClean="0"/>
              <a:t>clubs</a:t>
            </a:r>
            <a:r>
              <a:rPr lang="de-DE" sz="1800" dirty="0" smtClean="0"/>
              <a:t> </a:t>
            </a:r>
            <a:r>
              <a:rPr lang="de-DE" sz="1800" dirty="0" err="1" smtClean="0"/>
              <a:t>right</a:t>
            </a:r>
            <a:r>
              <a:rPr lang="de-DE" sz="1800" dirty="0" smtClean="0"/>
              <a:t> </a:t>
            </a:r>
            <a:r>
              <a:rPr lang="de-DE" sz="1800" dirty="0" err="1" smtClean="0"/>
              <a:t>near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school</a:t>
            </a:r>
            <a:r>
              <a:rPr lang="de-DE" sz="1800" dirty="0" smtClean="0"/>
              <a:t> </a:t>
            </a:r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the</a:t>
            </a:r>
            <a:r>
              <a:rPr lang="de-DE" sz="1800" dirty="0" smtClean="0"/>
              <a:t> </a:t>
            </a:r>
            <a:r>
              <a:rPr lang="de-DE" sz="1800" dirty="0" err="1" smtClean="0"/>
              <a:t>local</a:t>
            </a:r>
            <a:r>
              <a:rPr lang="de-DE" sz="1800" dirty="0" smtClean="0"/>
              <a:t> </a:t>
            </a:r>
            <a:r>
              <a:rPr lang="de-DE" sz="1800" dirty="0" err="1" smtClean="0"/>
              <a:t>one</a:t>
            </a:r>
            <a:r>
              <a:rPr lang="de-DE" sz="1800" dirty="0" smtClean="0"/>
              <a:t> </a:t>
            </a:r>
            <a:r>
              <a:rPr lang="de-DE" sz="1800" dirty="0" err="1" smtClean="0"/>
              <a:t>is</a:t>
            </a:r>
            <a:r>
              <a:rPr lang="de-DE" sz="1800" dirty="0" smtClean="0"/>
              <a:t> </a:t>
            </a:r>
            <a:r>
              <a:rPr lang="de-DE" sz="1800" dirty="0" err="1" smtClean="0"/>
              <a:t>this</a:t>
            </a:r>
            <a:r>
              <a:rPr lang="de-DE" sz="1800" dirty="0" smtClean="0"/>
              <a:t>:</a:t>
            </a:r>
            <a:r>
              <a:rPr lang="de-DE" dirty="0" smtClean="0"/>
              <a:t/>
            </a:r>
            <a:br>
              <a:rPr lang="de-DE" dirty="0" smtClean="0"/>
            </a:br>
            <a:r>
              <a:rPr lang="de-DE" dirty="0" smtClean="0"/>
              <a:t/>
            </a:r>
            <a:br>
              <a:rPr lang="de-DE" dirty="0" smtClean="0"/>
            </a:br>
            <a:endParaRPr lang="de-DE" sz="1600" dirty="0"/>
          </a:p>
        </p:txBody>
      </p:sp>
      <p:pic>
        <p:nvPicPr>
          <p:cNvPr id="26626" name="Picture 2" descr="C:\Users\Sylvia\Pictures\sportfreunde Sennestadt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99504" y="1100138"/>
            <a:ext cx="6367217" cy="3579812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8187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 txBox="1">
            <a:spLocks/>
          </p:cNvSpPr>
          <p:nvPr/>
        </p:nvSpPr>
        <p:spPr>
          <a:xfrm>
            <a:off x="4716016" y="5753086"/>
            <a:ext cx="4320480" cy="120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 smtClean="0">
                <a:solidFill>
                  <a:schemeClr val="bg1"/>
                </a:solidFill>
              </a:rPr>
              <a:t>Offers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of</a:t>
            </a:r>
            <a:r>
              <a:rPr lang="de-DE" sz="2000" dirty="0" smtClean="0">
                <a:solidFill>
                  <a:schemeClr val="bg1"/>
                </a:solidFill>
              </a:rPr>
              <a:t> Learning Support </a:t>
            </a:r>
            <a:r>
              <a:rPr lang="de-DE" sz="2000" dirty="0" err="1" smtClean="0">
                <a:solidFill>
                  <a:schemeClr val="bg1"/>
                </a:solidFill>
              </a:rPr>
              <a:t>and</a:t>
            </a:r>
            <a:r>
              <a:rPr lang="de-DE" sz="2000" dirty="0" smtClean="0">
                <a:solidFill>
                  <a:schemeClr val="bg1"/>
                </a:solidFill>
              </a:rPr>
              <a:t> Educational Help in Bielefeld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1028" name="Picture 4" descr="http://thespiritscience.net/wp-content/uploads/2014/09/girl-thinking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172016"/>
            <a:ext cx="2810254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64088" y="2955904"/>
            <a:ext cx="3024336" cy="21045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pieren 1"/>
          <p:cNvGrpSpPr/>
          <p:nvPr/>
        </p:nvGrpSpPr>
        <p:grpSpPr>
          <a:xfrm>
            <a:off x="971600" y="0"/>
            <a:ext cx="7272808" cy="3573016"/>
            <a:chOff x="971600" y="0"/>
            <a:chExt cx="7272808" cy="3573016"/>
          </a:xfrm>
        </p:grpSpPr>
        <p:sp>
          <p:nvSpPr>
            <p:cNvPr id="4" name="Wolke 3"/>
            <p:cNvSpPr/>
            <p:nvPr/>
          </p:nvSpPr>
          <p:spPr>
            <a:xfrm>
              <a:off x="971600" y="0"/>
              <a:ext cx="7272808" cy="3573016"/>
            </a:xfrm>
            <a:prstGeom prst="cloud">
              <a:avLst/>
            </a:prstGeom>
            <a:noFill/>
            <a:ln>
              <a:solidFill>
                <a:srgbClr val="FF33CC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" name="Textfeld 5"/>
            <p:cNvSpPr txBox="1"/>
            <p:nvPr/>
          </p:nvSpPr>
          <p:spPr>
            <a:xfrm rot="21330815">
              <a:off x="1964492" y="682888"/>
              <a:ext cx="528702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latin typeface="Comic Sans MS" panose="030F0702030302020204" pitchFamily="66" charset="0"/>
                </a:rPr>
                <a:t>What</a:t>
              </a:r>
              <a:r>
                <a:rPr lang="de-DE" b="1" dirty="0" smtClean="0">
                  <a:latin typeface="Comic Sans MS" panose="030F0702030302020204" pitchFamily="66" charset="0"/>
                </a:rPr>
                <a:t> do I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want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to</a:t>
              </a:r>
              <a:r>
                <a:rPr lang="de-DE" b="1" dirty="0" smtClean="0">
                  <a:latin typeface="Comic Sans MS" panose="030F0702030302020204" pitchFamily="66" charset="0"/>
                </a:rPr>
                <a:t> do after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my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school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days</a:t>
              </a:r>
              <a:r>
                <a:rPr lang="de-DE" b="1" dirty="0" smtClean="0">
                  <a:latin typeface="Comic Sans MS" panose="030F0702030302020204" pitchFamily="66" charset="0"/>
                </a:rPr>
                <a:t>?</a:t>
              </a:r>
              <a:endParaRPr lang="de-DE" b="1" dirty="0">
                <a:latin typeface="Comic Sans MS" panose="030F0702030302020204" pitchFamily="66" charset="0"/>
              </a:endParaRPr>
            </a:p>
          </p:txBody>
        </p:sp>
        <p:sp>
          <p:nvSpPr>
            <p:cNvPr id="10" name="Textfeld 9"/>
            <p:cNvSpPr txBox="1"/>
            <p:nvPr/>
          </p:nvSpPr>
          <p:spPr>
            <a:xfrm rot="21407339">
              <a:off x="3427375" y="2455677"/>
              <a:ext cx="361829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latin typeface="Comic Sans MS" panose="030F0702030302020204" pitchFamily="66" charset="0"/>
                </a:rPr>
                <a:t>What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is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the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right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job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for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me</a:t>
              </a:r>
              <a:r>
                <a:rPr lang="de-DE" b="1" dirty="0" smtClean="0">
                  <a:latin typeface="Comic Sans MS" panose="030F0702030302020204" pitchFamily="66" charset="0"/>
                </a:rPr>
                <a:t>?</a:t>
              </a:r>
              <a:endParaRPr lang="de-DE" b="1" dirty="0">
                <a:latin typeface="Comic Sans MS" panose="030F0702030302020204" pitchFamily="66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 rot="714282">
              <a:off x="5523371" y="1195867"/>
              <a:ext cx="21226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smtClean="0">
                  <a:latin typeface="Comic Sans MS" panose="030F0702030302020204" pitchFamily="66" charset="0"/>
                </a:rPr>
                <a:t>Will I find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work</a:t>
              </a:r>
              <a:r>
                <a:rPr lang="de-DE" b="1" dirty="0" smtClean="0">
                  <a:latin typeface="Comic Sans MS" panose="030F0702030302020204" pitchFamily="66" charset="0"/>
                </a:rPr>
                <a:t>?</a:t>
              </a:r>
              <a:endParaRPr lang="de-DE" b="1" dirty="0">
                <a:latin typeface="Comic Sans MS" panose="030F0702030302020204" pitchFamily="66" charset="0"/>
              </a:endParaRPr>
            </a:p>
          </p:txBody>
        </p:sp>
        <p:sp>
          <p:nvSpPr>
            <p:cNvPr id="12" name="Textfeld 11"/>
            <p:cNvSpPr txBox="1"/>
            <p:nvPr/>
          </p:nvSpPr>
          <p:spPr>
            <a:xfrm rot="21030615">
              <a:off x="1307708" y="1983149"/>
              <a:ext cx="479971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latin typeface="Comic Sans MS" panose="030F0702030302020204" pitchFamily="66" charset="0"/>
                </a:rPr>
                <a:t>What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are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my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strengths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and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weaknesses</a:t>
              </a:r>
              <a:r>
                <a:rPr lang="de-DE" b="1" dirty="0" smtClean="0">
                  <a:latin typeface="Comic Sans MS" panose="030F0702030302020204" pitchFamily="66" charset="0"/>
                </a:rPr>
                <a:t>?</a:t>
              </a:r>
              <a:endParaRPr lang="de-DE" b="1" dirty="0">
                <a:latin typeface="Comic Sans MS" panose="030F0702030302020204" pitchFamily="66" charset="0"/>
              </a:endParaRPr>
            </a:p>
          </p:txBody>
        </p:sp>
        <p:sp>
          <p:nvSpPr>
            <p:cNvPr id="13" name="Textfeld 12"/>
            <p:cNvSpPr txBox="1"/>
            <p:nvPr/>
          </p:nvSpPr>
          <p:spPr>
            <a:xfrm rot="21330815">
              <a:off x="1228495" y="1422460"/>
              <a:ext cx="420820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de-DE" b="1" dirty="0" err="1" smtClean="0">
                  <a:latin typeface="Comic Sans MS" panose="030F0702030302020204" pitchFamily="66" charset="0"/>
                </a:rPr>
                <a:t>What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is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my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next</a:t>
              </a:r>
              <a:r>
                <a:rPr lang="de-DE" b="1" dirty="0" smtClean="0">
                  <a:latin typeface="Comic Sans MS" panose="030F0702030302020204" pitchFamily="66" charset="0"/>
                </a:rPr>
                <a:t>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step</a:t>
              </a:r>
              <a:r>
                <a:rPr lang="de-DE" b="1" dirty="0" smtClean="0">
                  <a:latin typeface="Comic Sans MS" panose="030F0702030302020204" pitchFamily="66" charset="0"/>
                </a:rPr>
                <a:t> in </a:t>
              </a:r>
              <a:r>
                <a:rPr lang="de-DE" b="1" dirty="0" err="1" smtClean="0">
                  <a:latin typeface="Comic Sans MS" panose="030F0702030302020204" pitchFamily="66" charset="0"/>
                </a:rPr>
                <a:t>education</a:t>
              </a:r>
              <a:r>
                <a:rPr lang="de-DE" b="1" dirty="0" smtClean="0">
                  <a:latin typeface="Comic Sans MS" panose="030F0702030302020204" pitchFamily="66" charset="0"/>
                </a:rPr>
                <a:t>?</a:t>
              </a:r>
              <a:endParaRPr lang="de-DE" b="1" dirty="0">
                <a:latin typeface="Comic Sans MS" panose="030F0702030302020204" pitchFamily="66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997306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9552" y="548680"/>
            <a:ext cx="5893280" cy="548640"/>
          </a:xfrm>
        </p:spPr>
        <p:txBody>
          <a:bodyPr>
            <a:normAutofit fontScale="90000"/>
          </a:bodyPr>
          <a:lstStyle/>
          <a:p>
            <a:r>
              <a:rPr lang="de-DE" sz="3200" b="1" dirty="0" smtClean="0"/>
              <a:t>Sports </a:t>
            </a:r>
            <a:r>
              <a:rPr lang="de-DE" sz="3200" b="1" dirty="0" err="1" smtClean="0"/>
              <a:t>and</a:t>
            </a:r>
            <a:r>
              <a:rPr lang="de-DE" sz="3200" b="1" dirty="0" smtClean="0"/>
              <a:t> </a:t>
            </a:r>
            <a:r>
              <a:rPr lang="de-DE" sz="3200" b="1" dirty="0" err="1" smtClean="0"/>
              <a:t>free</a:t>
            </a:r>
            <a:r>
              <a:rPr lang="de-DE" sz="3200" b="1" dirty="0" smtClean="0"/>
              <a:t>-time </a:t>
            </a:r>
            <a:r>
              <a:rPr lang="de-DE" sz="3200" b="1" dirty="0" err="1" smtClean="0"/>
              <a:t>activites</a:t>
            </a:r>
            <a:r>
              <a:rPr lang="de-DE" sz="3200" b="1" dirty="0" smtClean="0"/>
              <a:t> at THS Bielefeld </a:t>
            </a:r>
            <a:endParaRPr lang="de-DE" sz="3200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552" y="1676692"/>
            <a:ext cx="7520940" cy="2616404"/>
          </a:xfrm>
        </p:spPr>
        <p:txBody>
          <a:bodyPr>
            <a:normAutofit/>
          </a:bodyPr>
          <a:lstStyle/>
          <a:p>
            <a:r>
              <a:rPr lang="de-DE" sz="2000" dirty="0" err="1" smtClean="0"/>
              <a:t>At</a:t>
            </a:r>
            <a:r>
              <a:rPr lang="de-DE" sz="2000" dirty="0" smtClean="0"/>
              <a:t> </a:t>
            </a:r>
            <a:r>
              <a:rPr lang="de-DE" sz="2000" dirty="0" err="1" smtClean="0"/>
              <a:t>our</a:t>
            </a:r>
            <a:r>
              <a:rPr lang="de-DE" sz="2000" dirty="0" smtClean="0"/>
              <a:t> </a:t>
            </a:r>
            <a:r>
              <a:rPr lang="de-DE" sz="2000" dirty="0" err="1" smtClean="0"/>
              <a:t>school</a:t>
            </a:r>
            <a:r>
              <a:rPr lang="de-DE" sz="2000" dirty="0" smtClean="0"/>
              <a:t>,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sports</a:t>
            </a:r>
            <a:r>
              <a:rPr lang="de-DE" sz="2000" dirty="0" smtClean="0"/>
              <a:t> </a:t>
            </a:r>
            <a:r>
              <a:rPr lang="de-DE" sz="2000" dirty="0" err="1" smtClean="0"/>
              <a:t>clubs</a:t>
            </a:r>
            <a:r>
              <a:rPr lang="de-DE" sz="2000" dirty="0" smtClean="0"/>
              <a:t> </a:t>
            </a:r>
            <a:r>
              <a:rPr lang="de-DE" sz="2000" dirty="0" err="1" smtClean="0"/>
              <a:t>like</a:t>
            </a:r>
            <a:r>
              <a:rPr lang="de-DE" sz="2000" dirty="0" smtClean="0"/>
              <a:t> </a:t>
            </a:r>
            <a:r>
              <a:rPr lang="de-DE" sz="2000" dirty="0" err="1" smtClean="0"/>
              <a:t>trampoline</a:t>
            </a:r>
            <a:r>
              <a:rPr lang="de-DE" sz="2000" dirty="0" smtClean="0"/>
              <a:t>, </a:t>
            </a:r>
            <a:r>
              <a:rPr lang="de-DE" sz="2000" dirty="0" err="1" smtClean="0"/>
              <a:t>gymnastics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cycling</a:t>
            </a:r>
            <a:r>
              <a:rPr lang="de-DE" sz="2000" dirty="0" smtClean="0"/>
              <a:t>, </a:t>
            </a:r>
            <a:r>
              <a:rPr lang="de-DE" sz="2000" dirty="0" err="1" smtClean="0"/>
              <a:t>these</a:t>
            </a:r>
            <a:r>
              <a:rPr lang="de-DE" sz="2000" dirty="0" smtClean="0"/>
              <a:t> </a:t>
            </a:r>
            <a:r>
              <a:rPr lang="de-DE" sz="2000" dirty="0" err="1" smtClean="0"/>
              <a:t>sports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also </a:t>
            </a:r>
            <a:r>
              <a:rPr lang="de-DE" sz="2000" dirty="0" err="1" smtClean="0"/>
              <a:t>taught</a:t>
            </a:r>
            <a:r>
              <a:rPr lang="de-DE" sz="2000" dirty="0" smtClean="0"/>
              <a:t> </a:t>
            </a:r>
            <a:r>
              <a:rPr lang="de-DE" sz="2000" dirty="0" err="1" smtClean="0"/>
              <a:t>to</a:t>
            </a:r>
            <a:r>
              <a:rPr lang="de-DE" sz="2000" dirty="0" smtClean="0"/>
              <a:t> a </a:t>
            </a:r>
            <a:r>
              <a:rPr lang="de-DE" sz="2000" dirty="0" err="1" smtClean="0"/>
              <a:t>hogh</a:t>
            </a:r>
            <a:r>
              <a:rPr lang="de-DE" sz="2000" dirty="0" smtClean="0"/>
              <a:t> national </a:t>
            </a:r>
            <a:r>
              <a:rPr lang="de-DE" sz="2000" dirty="0" err="1" smtClean="0"/>
              <a:t>level</a:t>
            </a:r>
            <a:r>
              <a:rPr lang="de-DE" sz="2000" dirty="0" smtClean="0"/>
              <a:t>, </a:t>
            </a:r>
            <a:r>
              <a:rPr lang="de-DE" sz="2000" dirty="0" err="1" smtClean="0"/>
              <a:t>as</a:t>
            </a:r>
            <a:r>
              <a:rPr lang="de-DE" sz="2000" dirty="0" smtClean="0"/>
              <a:t> </a:t>
            </a:r>
            <a:r>
              <a:rPr lang="de-DE" sz="2000" dirty="0" err="1" smtClean="0"/>
              <a:t>we</a:t>
            </a:r>
            <a:r>
              <a:rPr lang="de-DE" sz="2000" dirty="0" smtClean="0"/>
              <a:t> </a:t>
            </a:r>
            <a:r>
              <a:rPr lang="de-DE" sz="2000" dirty="0" err="1" smtClean="0"/>
              <a:t>are</a:t>
            </a:r>
            <a:r>
              <a:rPr lang="de-DE" sz="2000" dirty="0" smtClean="0"/>
              <a:t> a </a:t>
            </a:r>
            <a:r>
              <a:rPr lang="de-DE" sz="2000" dirty="0" err="1" smtClean="0"/>
              <a:t>specialised</a:t>
            </a:r>
            <a:r>
              <a:rPr lang="de-DE" sz="2000" dirty="0" smtClean="0"/>
              <a:t> </a:t>
            </a:r>
            <a:r>
              <a:rPr lang="de-DE" sz="2000" dirty="0" err="1" smtClean="0"/>
              <a:t>sports</a:t>
            </a:r>
            <a:r>
              <a:rPr lang="de-DE" sz="2000" dirty="0" smtClean="0"/>
              <a:t> </a:t>
            </a:r>
            <a:r>
              <a:rPr lang="de-DE" sz="2000" dirty="0" err="1" smtClean="0"/>
              <a:t>school</a:t>
            </a:r>
            <a:endParaRPr lang="de-DE" sz="2000" dirty="0" smtClean="0"/>
          </a:p>
          <a:p>
            <a:r>
              <a:rPr lang="de-DE" sz="2000" dirty="0" err="1" smtClean="0"/>
              <a:t>We</a:t>
            </a:r>
            <a:r>
              <a:rPr lang="de-DE" sz="2000" dirty="0" smtClean="0"/>
              <a:t> also </a:t>
            </a:r>
            <a:r>
              <a:rPr lang="de-DE" sz="2000" dirty="0" err="1" smtClean="0"/>
              <a:t>have</a:t>
            </a:r>
            <a:r>
              <a:rPr lang="de-DE" sz="2000" dirty="0" smtClean="0"/>
              <a:t> </a:t>
            </a:r>
            <a:r>
              <a:rPr lang="de-DE" sz="2000" dirty="0" err="1" smtClean="0"/>
              <a:t>gardening</a:t>
            </a:r>
            <a:r>
              <a:rPr lang="de-DE" sz="2000" dirty="0" smtClean="0"/>
              <a:t> </a:t>
            </a:r>
            <a:r>
              <a:rPr lang="de-DE" sz="2000" dirty="0" err="1" smtClean="0"/>
              <a:t>clubs</a:t>
            </a:r>
            <a:r>
              <a:rPr lang="de-DE" sz="2000" dirty="0" smtClean="0"/>
              <a:t>, </a:t>
            </a:r>
            <a:r>
              <a:rPr lang="de-DE" sz="2000" dirty="0" err="1" smtClean="0"/>
              <a:t>theatre</a:t>
            </a:r>
            <a:r>
              <a:rPr lang="de-DE" sz="2000" dirty="0" smtClean="0"/>
              <a:t> </a:t>
            </a:r>
            <a:r>
              <a:rPr lang="de-DE" sz="2000" dirty="0" err="1" smtClean="0"/>
              <a:t>clubs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debating</a:t>
            </a:r>
            <a:r>
              <a:rPr lang="de-DE" sz="2000" dirty="0" smtClean="0"/>
              <a:t> </a:t>
            </a:r>
            <a:r>
              <a:rPr lang="de-DE" sz="2000" dirty="0" err="1" smtClean="0"/>
              <a:t>groups</a:t>
            </a:r>
            <a:r>
              <a:rPr lang="de-DE" sz="2000" dirty="0" smtClean="0"/>
              <a:t>.</a:t>
            </a:r>
          </a:p>
          <a:p>
            <a:r>
              <a:rPr lang="de-DE" sz="2000" dirty="0" smtClean="0"/>
              <a:t>A </a:t>
            </a:r>
            <a:r>
              <a:rPr lang="de-DE" sz="2000" dirty="0" err="1" smtClean="0"/>
              <a:t>school</a:t>
            </a:r>
            <a:r>
              <a:rPr lang="de-DE" sz="2000" dirty="0" smtClean="0"/>
              <a:t> </a:t>
            </a:r>
            <a:r>
              <a:rPr lang="de-DE" sz="2000" dirty="0" err="1" smtClean="0"/>
              <a:t>year</a:t>
            </a:r>
            <a:r>
              <a:rPr lang="de-DE" sz="2000" dirty="0" smtClean="0"/>
              <a:t> </a:t>
            </a:r>
            <a:r>
              <a:rPr lang="de-DE" sz="2000" dirty="0" err="1" smtClean="0"/>
              <a:t>book</a:t>
            </a:r>
            <a:r>
              <a:rPr lang="de-DE" sz="2000" dirty="0" smtClean="0"/>
              <a:t> </a:t>
            </a:r>
            <a:r>
              <a:rPr lang="de-DE" sz="2000" dirty="0" err="1" smtClean="0"/>
              <a:t>group</a:t>
            </a:r>
            <a:r>
              <a:rPr lang="de-DE" sz="2000" dirty="0" smtClean="0"/>
              <a:t> </a:t>
            </a:r>
            <a:r>
              <a:rPr lang="de-DE" sz="2000" dirty="0" err="1" smtClean="0"/>
              <a:t>is</a:t>
            </a:r>
            <a:r>
              <a:rPr lang="de-DE" sz="2000" dirty="0" smtClean="0"/>
              <a:t> </a:t>
            </a:r>
            <a:r>
              <a:rPr lang="de-DE" sz="2000" dirty="0" err="1" smtClean="0"/>
              <a:t>very</a:t>
            </a:r>
            <a:r>
              <a:rPr lang="de-DE" sz="2000" dirty="0" smtClean="0"/>
              <a:t> </a:t>
            </a:r>
            <a:r>
              <a:rPr lang="de-DE" sz="2000" dirty="0" err="1" smtClean="0"/>
              <a:t>popular</a:t>
            </a:r>
            <a:r>
              <a:rPr lang="de-DE" sz="2000" dirty="0" smtClean="0"/>
              <a:t> </a:t>
            </a:r>
            <a:r>
              <a:rPr lang="de-DE" sz="2000" dirty="0" err="1" smtClean="0"/>
              <a:t>and</a:t>
            </a:r>
            <a:r>
              <a:rPr lang="de-DE" sz="2000" dirty="0" smtClean="0"/>
              <a:t> also </a:t>
            </a:r>
            <a:r>
              <a:rPr lang="de-DE" sz="2000" dirty="0" err="1" smtClean="0"/>
              <a:t>the</a:t>
            </a:r>
            <a:r>
              <a:rPr lang="de-DE" sz="2000" dirty="0" smtClean="0"/>
              <a:t> </a:t>
            </a:r>
            <a:r>
              <a:rPr lang="de-DE" sz="2000" dirty="0" err="1" smtClean="0"/>
              <a:t>study</a:t>
            </a:r>
            <a:r>
              <a:rPr lang="de-DE" sz="2000" dirty="0" smtClean="0"/>
              <a:t> </a:t>
            </a:r>
            <a:r>
              <a:rPr lang="de-DE" sz="2000" dirty="0" err="1" smtClean="0"/>
              <a:t>tuition</a:t>
            </a:r>
            <a:r>
              <a:rPr lang="de-DE" sz="2000" dirty="0" smtClean="0"/>
              <a:t> </a:t>
            </a:r>
            <a:r>
              <a:rPr lang="de-DE" sz="2000" dirty="0" err="1" smtClean="0"/>
              <a:t>group</a:t>
            </a:r>
            <a:r>
              <a:rPr lang="de-DE" sz="2000" dirty="0" smtClean="0"/>
              <a:t>, </a:t>
            </a:r>
            <a:r>
              <a:rPr lang="de-DE" sz="2000" dirty="0" err="1" smtClean="0"/>
              <a:t>where</a:t>
            </a:r>
            <a:r>
              <a:rPr lang="de-DE" sz="2000" dirty="0" smtClean="0"/>
              <a:t> </a:t>
            </a:r>
            <a:r>
              <a:rPr lang="de-DE" sz="2000" dirty="0" err="1" smtClean="0"/>
              <a:t>older</a:t>
            </a:r>
            <a:r>
              <a:rPr lang="de-DE" sz="2000" dirty="0" smtClean="0"/>
              <a:t> </a:t>
            </a:r>
            <a:r>
              <a:rPr lang="de-DE" sz="2000" dirty="0" err="1" smtClean="0"/>
              <a:t>students</a:t>
            </a:r>
            <a:r>
              <a:rPr lang="de-DE" sz="2000" dirty="0" smtClean="0"/>
              <a:t> </a:t>
            </a:r>
            <a:r>
              <a:rPr lang="de-DE" sz="2000" dirty="0" err="1" smtClean="0"/>
              <a:t>teach</a:t>
            </a:r>
            <a:r>
              <a:rPr lang="de-DE" sz="2000" dirty="0" smtClean="0"/>
              <a:t> </a:t>
            </a:r>
            <a:r>
              <a:rPr lang="de-DE" sz="2000" dirty="0" err="1" smtClean="0"/>
              <a:t>younger</a:t>
            </a:r>
            <a:r>
              <a:rPr lang="de-DE" sz="2000" dirty="0" smtClean="0"/>
              <a:t> </a:t>
            </a:r>
            <a:r>
              <a:rPr lang="de-DE" sz="2000" dirty="0" err="1" smtClean="0"/>
              <a:t>students</a:t>
            </a:r>
            <a:r>
              <a:rPr lang="de-DE" sz="2000" dirty="0" smtClean="0"/>
              <a:t> in </a:t>
            </a:r>
            <a:r>
              <a:rPr lang="de-DE" sz="2000" dirty="0" err="1" smtClean="0"/>
              <a:t>Maths</a:t>
            </a:r>
            <a:r>
              <a:rPr lang="de-DE" sz="2000" dirty="0" smtClean="0"/>
              <a:t>, German </a:t>
            </a:r>
            <a:r>
              <a:rPr lang="de-DE" sz="2000" dirty="0" err="1" smtClean="0"/>
              <a:t>and</a:t>
            </a:r>
            <a:r>
              <a:rPr lang="de-DE" sz="2000" dirty="0" smtClean="0"/>
              <a:t> English</a:t>
            </a:r>
            <a:endParaRPr lang="de-DE" sz="2000" dirty="0"/>
          </a:p>
        </p:txBody>
      </p:sp>
      <p:pic>
        <p:nvPicPr>
          <p:cNvPr id="4" name="Grafik 3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404664"/>
            <a:ext cx="2258695" cy="104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491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e-DE" b="1" dirty="0" smtClean="0"/>
              <a:t>Free-Time </a:t>
            </a:r>
            <a:r>
              <a:rPr lang="de-DE" b="1" dirty="0" err="1" smtClean="0"/>
              <a:t>activities</a:t>
            </a:r>
            <a:r>
              <a:rPr lang="de-DE" b="1" dirty="0" smtClean="0"/>
              <a:t> </a:t>
            </a:r>
            <a:r>
              <a:rPr lang="de-DE" b="1" dirty="0" err="1" smtClean="0"/>
              <a:t>at</a:t>
            </a:r>
            <a:r>
              <a:rPr lang="de-DE" b="1" dirty="0" smtClean="0"/>
              <a:t> THS</a:t>
            </a:r>
            <a:br>
              <a:rPr lang="de-DE" b="1" dirty="0" smtClean="0"/>
            </a:br>
            <a:r>
              <a:rPr lang="de-DE" sz="2200" dirty="0" err="1" smtClean="0"/>
              <a:t>for</a:t>
            </a:r>
            <a:r>
              <a:rPr lang="de-DE" sz="2200" dirty="0" smtClean="0"/>
              <a:t> </a:t>
            </a:r>
            <a:r>
              <a:rPr lang="de-DE" sz="2200" dirty="0" err="1" smtClean="0"/>
              <a:t>example</a:t>
            </a:r>
            <a:r>
              <a:rPr lang="de-DE" sz="2200" dirty="0" smtClean="0"/>
              <a:t>: </a:t>
            </a:r>
            <a:r>
              <a:rPr lang="de-DE" sz="2200" dirty="0" err="1" smtClean="0"/>
              <a:t>gymnastics</a:t>
            </a:r>
            <a:r>
              <a:rPr lang="de-DE" sz="2200" dirty="0" smtClean="0"/>
              <a:t>, </a:t>
            </a:r>
            <a:r>
              <a:rPr lang="de-DE" sz="2200" dirty="0" err="1" smtClean="0"/>
              <a:t>football</a:t>
            </a:r>
            <a:r>
              <a:rPr lang="de-DE" sz="2200" dirty="0" smtClean="0"/>
              <a:t>, </a:t>
            </a:r>
            <a:r>
              <a:rPr lang="de-DE" sz="2200" dirty="0" err="1" smtClean="0"/>
              <a:t>first</a:t>
            </a:r>
            <a:r>
              <a:rPr lang="de-DE" sz="2200" dirty="0" smtClean="0"/>
              <a:t> </a:t>
            </a:r>
            <a:r>
              <a:rPr lang="de-DE" sz="2200" dirty="0" err="1" smtClean="0"/>
              <a:t>aid</a:t>
            </a:r>
            <a:endParaRPr lang="de-DE" sz="2200" dirty="0"/>
          </a:p>
        </p:txBody>
      </p:sp>
      <p:pic>
        <p:nvPicPr>
          <p:cNvPr id="27650" name="Picture 2" descr="C:\Users\Sylvia\Pictures\ths free time 3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268760"/>
            <a:ext cx="2736000" cy="2049359"/>
          </a:xfrm>
          <a:prstGeom prst="rect">
            <a:avLst/>
          </a:prstGeom>
          <a:noFill/>
        </p:spPr>
      </p:pic>
      <p:pic>
        <p:nvPicPr>
          <p:cNvPr id="27651" name="Picture 3" descr="C:\Users\Sylvia\Pictures\ths free time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41170" y="2492896"/>
            <a:ext cx="2640000" cy="1980000"/>
          </a:xfrm>
          <a:prstGeom prst="rect">
            <a:avLst/>
          </a:prstGeom>
          <a:noFill/>
        </p:spPr>
      </p:pic>
      <p:pic>
        <p:nvPicPr>
          <p:cNvPr id="27652" name="Picture 4" descr="C:\Users\Sylvia\Pictures\ths free tim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1752" y="2492896"/>
            <a:ext cx="2967191" cy="1764000"/>
          </a:xfrm>
          <a:prstGeom prst="rect">
            <a:avLst/>
          </a:prstGeom>
          <a:noFill/>
        </p:spPr>
      </p:pic>
      <p:sp>
        <p:nvSpPr>
          <p:cNvPr id="6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7532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76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716016" y="5753086"/>
            <a:ext cx="4320480" cy="120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 smtClean="0">
                <a:solidFill>
                  <a:schemeClr val="bg1"/>
                </a:solidFill>
              </a:rPr>
              <a:t>Offers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of</a:t>
            </a:r>
            <a:r>
              <a:rPr lang="de-DE" sz="2000" dirty="0" smtClean="0">
                <a:solidFill>
                  <a:schemeClr val="bg1"/>
                </a:solidFill>
              </a:rPr>
              <a:t> Learning Support </a:t>
            </a:r>
            <a:r>
              <a:rPr lang="de-DE" sz="2000" dirty="0" err="1" smtClean="0">
                <a:solidFill>
                  <a:schemeClr val="bg1"/>
                </a:solidFill>
              </a:rPr>
              <a:t>and</a:t>
            </a:r>
            <a:r>
              <a:rPr lang="de-DE" sz="2000" dirty="0" smtClean="0">
                <a:solidFill>
                  <a:schemeClr val="bg1"/>
                </a:solidFill>
              </a:rPr>
              <a:t> Educational Help in Bielefeld</a:t>
            </a:r>
            <a:endParaRPr lang="de-DE" sz="2000" dirty="0">
              <a:solidFill>
                <a:schemeClr val="bg1"/>
              </a:solidFill>
            </a:endParaRPr>
          </a:p>
        </p:txBody>
      </p:sp>
      <p:sp>
        <p:nvSpPr>
          <p:cNvPr id="5" name="Textfeld 4"/>
          <p:cNvSpPr txBox="1"/>
          <p:nvPr/>
        </p:nvSpPr>
        <p:spPr>
          <a:xfrm>
            <a:off x="3795732" y="2636912"/>
            <a:ext cx="184056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4000" b="1" dirty="0" err="1" smtClean="0"/>
              <a:t>the</a:t>
            </a:r>
            <a:r>
              <a:rPr lang="de-DE" sz="4000" b="1" dirty="0" smtClean="0"/>
              <a:t> end</a:t>
            </a:r>
            <a:endParaRPr lang="de-DE" sz="4000" b="1" dirty="0"/>
          </a:p>
        </p:txBody>
      </p:sp>
    </p:spTree>
    <p:extLst>
      <p:ext uri="{BB962C8B-B14F-4D97-AF65-F5344CB8AC3E}">
        <p14:creationId xmlns:p14="http://schemas.microsoft.com/office/powerpoint/2010/main" val="3243336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716016" y="5753086"/>
            <a:ext cx="4320480" cy="120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 smtClean="0">
                <a:solidFill>
                  <a:schemeClr val="bg1"/>
                </a:solidFill>
              </a:rPr>
              <a:t>Offers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of</a:t>
            </a:r>
            <a:r>
              <a:rPr lang="de-DE" sz="2000" dirty="0" smtClean="0">
                <a:solidFill>
                  <a:schemeClr val="bg1"/>
                </a:solidFill>
              </a:rPr>
              <a:t> Learning Support </a:t>
            </a:r>
            <a:r>
              <a:rPr lang="de-DE" sz="2000" dirty="0" err="1" smtClean="0">
                <a:solidFill>
                  <a:schemeClr val="bg1"/>
                </a:solidFill>
              </a:rPr>
              <a:t>and</a:t>
            </a:r>
            <a:r>
              <a:rPr lang="de-DE" sz="2000" dirty="0" smtClean="0">
                <a:solidFill>
                  <a:schemeClr val="bg1"/>
                </a:solidFill>
              </a:rPr>
              <a:t> Educational Help in Bielefeld</a:t>
            </a:r>
            <a:endParaRPr lang="de-DE" sz="2000" dirty="0">
              <a:solidFill>
                <a:schemeClr val="bg1"/>
              </a:solidFill>
            </a:endParaRPr>
          </a:p>
        </p:txBody>
      </p:sp>
      <p:grpSp>
        <p:nvGrpSpPr>
          <p:cNvPr id="16" name="Gruppieren 15"/>
          <p:cNvGrpSpPr/>
          <p:nvPr/>
        </p:nvGrpSpPr>
        <p:grpSpPr>
          <a:xfrm>
            <a:off x="477935" y="3140968"/>
            <a:ext cx="8728751" cy="2130922"/>
            <a:chOff x="477935" y="3140968"/>
            <a:chExt cx="8728751" cy="2130922"/>
          </a:xfrm>
        </p:grpSpPr>
        <p:sp>
          <p:nvSpPr>
            <p:cNvPr id="5" name="Rechteck 4"/>
            <p:cNvSpPr/>
            <p:nvPr/>
          </p:nvSpPr>
          <p:spPr>
            <a:xfrm>
              <a:off x="2163505" y="3140968"/>
              <a:ext cx="5446299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err="1" smtClean="0">
                  <a:latin typeface="Arial Black" panose="020B0A04020102020204" pitchFamily="34" charset="0"/>
                </a:rPr>
                <a:t>Various</a:t>
              </a:r>
              <a:r>
                <a:rPr lang="de-DE" b="1" dirty="0" smtClean="0">
                  <a:latin typeface="Arial Black" panose="020B0A04020102020204" pitchFamily="34" charset="0"/>
                </a:rPr>
                <a:t> </a:t>
              </a:r>
              <a:r>
                <a:rPr lang="de-DE" b="1" dirty="0" err="1" smtClean="0">
                  <a:latin typeface="Arial Black" panose="020B0A04020102020204" pitchFamily="34" charset="0"/>
                </a:rPr>
                <a:t>associations</a:t>
              </a:r>
              <a:r>
                <a:rPr lang="de-DE" b="1" dirty="0" smtClean="0">
                  <a:latin typeface="Arial Black" panose="020B0A04020102020204" pitchFamily="34" charset="0"/>
                </a:rPr>
                <a:t> </a:t>
              </a:r>
              <a:r>
                <a:rPr lang="de-DE" b="1" dirty="0" err="1" smtClean="0">
                  <a:latin typeface="Arial Black" panose="020B0A04020102020204" pitchFamily="34" charset="0"/>
                </a:rPr>
                <a:t>and</a:t>
              </a:r>
              <a:r>
                <a:rPr lang="de-DE" b="1" dirty="0" smtClean="0">
                  <a:latin typeface="Arial Black" panose="020B0A04020102020204" pitchFamily="34" charset="0"/>
                </a:rPr>
                <a:t> </a:t>
              </a:r>
              <a:r>
                <a:rPr lang="de-DE" b="1" dirty="0" err="1" smtClean="0">
                  <a:latin typeface="Arial Black" panose="020B0A04020102020204" pitchFamily="34" charset="0"/>
                </a:rPr>
                <a:t>foundations</a:t>
              </a:r>
              <a:r>
                <a:rPr lang="de-DE" b="1" dirty="0" smtClean="0">
                  <a:latin typeface="Arial Black" panose="020B0A04020102020204" pitchFamily="34" charset="0"/>
                </a:rPr>
                <a:t> e.g.</a:t>
              </a:r>
              <a:endParaRPr lang="de-DE" b="1" dirty="0">
                <a:latin typeface="Arial Black" panose="020B0A04020102020204" pitchFamily="34" charset="0"/>
              </a:endParaRPr>
            </a:p>
          </p:txBody>
        </p:sp>
        <p:pic>
          <p:nvPicPr>
            <p:cNvPr id="2058" name="Picture 10" descr="http://www.kurz-um.de/fileadmin/img/kurz-um-logo.jp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71600" y="3602662"/>
              <a:ext cx="1656184" cy="52997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0" name="Picture 12" descr="Verein BAJ e.V. - Berufliche Ausbildung und Qualifizierung Jugendlicher und Erwachsener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63888" y="4005064"/>
              <a:ext cx="4200525" cy="12668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2" name="Picture 14" descr="http://www.bosch-stiftung.de/content/language1/shared/RBS_Logo.png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40070" y="3920409"/>
              <a:ext cx="3448050" cy="35242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4" name="Picture 16" descr="Stadionschule Logo Logo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625411" y="3278286"/>
              <a:ext cx="2581275" cy="9525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068" name="Picture 20" descr="Logo der Kolping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7935" y="4357490"/>
              <a:ext cx="1638589" cy="42402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Gruppieren 14"/>
          <p:cNvGrpSpPr/>
          <p:nvPr/>
        </p:nvGrpSpPr>
        <p:grpSpPr>
          <a:xfrm>
            <a:off x="4408267" y="231613"/>
            <a:ext cx="4717766" cy="2477307"/>
            <a:chOff x="5090225" y="190998"/>
            <a:chExt cx="4717766" cy="2477307"/>
          </a:xfrm>
        </p:grpSpPr>
        <p:grpSp>
          <p:nvGrpSpPr>
            <p:cNvPr id="6" name="Gruppieren 5"/>
            <p:cNvGrpSpPr/>
            <p:nvPr/>
          </p:nvGrpSpPr>
          <p:grpSpPr>
            <a:xfrm>
              <a:off x="6552220" y="704728"/>
              <a:ext cx="1793776" cy="1963577"/>
              <a:chOff x="6511230" y="260648"/>
              <a:chExt cx="1793776" cy="1963577"/>
            </a:xfrm>
          </p:grpSpPr>
          <p:pic>
            <p:nvPicPr>
              <p:cNvPr id="2050" name="Picture 2" descr="https://www.1a-stellenmarkt.de/bilder/bilder_content/27135/29112011_133901222_500.jpg"/>
              <p:cNvPicPr>
                <a:picLocks noChangeAspect="1" noChangeArrowheads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11230" y="260648"/>
                <a:ext cx="1793776" cy="134533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2" name="Picture 4" descr="Logo des Berufsinformationszentrum (BIZ)"/>
              <p:cNvPicPr>
                <a:picLocks noChangeAspect="1" noChangeArrowheads="1"/>
              </p:cNvPicPr>
              <p:nvPr/>
            </p:nvPicPr>
            <p:blipFill>
              <a:blip r:embed="rId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583238" y="1700808"/>
                <a:ext cx="1721768" cy="52341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17" name="Rechteck 16"/>
            <p:cNvSpPr/>
            <p:nvPr/>
          </p:nvSpPr>
          <p:spPr>
            <a:xfrm>
              <a:off x="5090225" y="190998"/>
              <a:ext cx="471776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err="1">
                  <a:latin typeface="Arial Black" panose="020B0A04020102020204" pitchFamily="34" charset="0"/>
                </a:rPr>
                <a:t>E</a:t>
              </a:r>
              <a:r>
                <a:rPr lang="de-DE" b="1" dirty="0" err="1" smtClean="0">
                  <a:latin typeface="Arial Black" panose="020B0A04020102020204" pitchFamily="34" charset="0"/>
                </a:rPr>
                <a:t>mployment</a:t>
              </a:r>
              <a:r>
                <a:rPr lang="de-DE" b="1" dirty="0" smtClean="0">
                  <a:latin typeface="Arial Black" panose="020B0A04020102020204" pitchFamily="34" charset="0"/>
                </a:rPr>
                <a:t> </a:t>
              </a:r>
              <a:r>
                <a:rPr lang="de-DE" b="1" dirty="0" err="1" smtClean="0">
                  <a:latin typeface="Arial Black" panose="020B0A04020102020204" pitchFamily="34" charset="0"/>
                </a:rPr>
                <a:t>agency</a:t>
              </a:r>
              <a:r>
                <a:rPr lang="de-DE" b="1" dirty="0" smtClean="0">
                  <a:latin typeface="Arial Black" panose="020B0A04020102020204" pitchFamily="34" charset="0"/>
                </a:rPr>
                <a:t> (</a:t>
              </a:r>
              <a:r>
                <a:rPr lang="de-DE" b="1" dirty="0" err="1" smtClean="0">
                  <a:latin typeface="Arial Black" panose="020B0A04020102020204" pitchFamily="34" charset="0"/>
                </a:rPr>
                <a:t>governmental</a:t>
              </a:r>
              <a:r>
                <a:rPr lang="de-DE" b="1" dirty="0" smtClean="0">
                  <a:latin typeface="Arial Black" panose="020B0A04020102020204" pitchFamily="34" charset="0"/>
                </a:rPr>
                <a:t>)</a:t>
              </a:r>
              <a:endParaRPr lang="de-DE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477935" y="183326"/>
            <a:ext cx="3577656" cy="2808442"/>
            <a:chOff x="477935" y="183326"/>
            <a:chExt cx="3577656" cy="2808442"/>
          </a:xfrm>
        </p:grpSpPr>
        <p:sp>
          <p:nvSpPr>
            <p:cNvPr id="22" name="Rechteck 21"/>
            <p:cNvSpPr/>
            <p:nvPr/>
          </p:nvSpPr>
          <p:spPr>
            <a:xfrm>
              <a:off x="1000366" y="183326"/>
              <a:ext cx="2326278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err="1" smtClean="0">
                  <a:latin typeface="Arial Black" panose="020B0A04020102020204" pitchFamily="34" charset="0"/>
                </a:rPr>
                <a:t>Civic</a:t>
              </a:r>
              <a:r>
                <a:rPr lang="de-DE" b="1" dirty="0" smtClean="0">
                  <a:latin typeface="Arial Black" panose="020B0A04020102020204" pitchFamily="34" charset="0"/>
                </a:rPr>
                <a:t> </a:t>
              </a:r>
              <a:r>
                <a:rPr lang="de-DE" b="1" dirty="0" err="1" smtClean="0">
                  <a:latin typeface="Arial Black" panose="020B0A04020102020204" pitchFamily="34" charset="0"/>
                </a:rPr>
                <a:t>institutions</a:t>
              </a:r>
              <a:endParaRPr lang="de-DE" b="1" dirty="0">
                <a:latin typeface="Arial Black" panose="020B0A04020102020204" pitchFamily="34" charset="0"/>
              </a:endParaRPr>
            </a:p>
          </p:txBody>
        </p:sp>
        <p:grpSp>
          <p:nvGrpSpPr>
            <p:cNvPr id="13" name="Gruppieren 12"/>
            <p:cNvGrpSpPr/>
            <p:nvPr/>
          </p:nvGrpSpPr>
          <p:grpSpPr>
            <a:xfrm>
              <a:off x="477935" y="653157"/>
              <a:ext cx="3577656" cy="2338611"/>
              <a:chOff x="477935" y="653157"/>
              <a:chExt cx="3577656" cy="2338611"/>
            </a:xfrm>
          </p:grpSpPr>
          <p:pic>
            <p:nvPicPr>
              <p:cNvPr id="2054" name="Picture 6" descr="https://web-school.in/wp-content/uploads/2015/03/SMS.gif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77935" y="1821424"/>
                <a:ext cx="1656184" cy="1170344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56" name="Picture 8" descr="https://upload.wikimedia.org/wikipedia/commons/thumb/e/e6/DEU_Bielefeld_COA.svg/2000px-DEU_Bielefeld_COA.svg.png"/>
              <p:cNvPicPr>
                <a:picLocks noChangeAspect="1" noChangeArrowheads="1"/>
              </p:cNvPicPr>
              <p:nvPr/>
            </p:nvPicPr>
            <p:blipFill>
              <a:blip r:embed="rId11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97622" y="653157"/>
                <a:ext cx="864096" cy="1008461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2066" name="Picture 18" descr="http://rege-mbh.de/files/images/layout/rege_logo.png"/>
              <p:cNvPicPr>
                <a:picLocks noChangeAspect="1" noChangeArrowheads="1"/>
              </p:cNvPicPr>
              <p:nvPr/>
            </p:nvPicPr>
            <p:blipFill>
              <a:blip r:embed="rId1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329670" y="1772816"/>
                <a:ext cx="1725921" cy="1143878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cxnSp>
            <p:nvCxnSpPr>
              <p:cNvPr id="10" name="Gerade Verbindung mit Pfeil 9"/>
              <p:cNvCxnSpPr>
                <a:stCxn id="2056" idx="1"/>
                <a:endCxn id="2054" idx="0"/>
              </p:cNvCxnSpPr>
              <p:nvPr/>
            </p:nvCxnSpPr>
            <p:spPr>
              <a:xfrm flipH="1">
                <a:off x="1306027" y="1157388"/>
                <a:ext cx="591595" cy="664036"/>
              </a:xfrm>
              <a:prstGeom prst="straightConnector1">
                <a:avLst/>
              </a:prstGeom>
              <a:ln w="41275">
                <a:solidFill>
                  <a:srgbClr val="CC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Gerade Verbindung mit Pfeil 24"/>
              <p:cNvCxnSpPr>
                <a:stCxn id="2056" idx="3"/>
                <a:endCxn id="2066" idx="0"/>
              </p:cNvCxnSpPr>
              <p:nvPr/>
            </p:nvCxnSpPr>
            <p:spPr>
              <a:xfrm>
                <a:off x="2761718" y="1157388"/>
                <a:ext cx="430913" cy="615428"/>
              </a:xfrm>
              <a:prstGeom prst="straightConnector1">
                <a:avLst/>
              </a:prstGeom>
              <a:ln w="41275">
                <a:solidFill>
                  <a:srgbClr val="CC0000"/>
                </a:solidFill>
                <a:headEnd type="non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Rechteck 27"/>
              <p:cNvSpPr/>
              <p:nvPr/>
            </p:nvSpPr>
            <p:spPr>
              <a:xfrm>
                <a:off x="1977650" y="1583214"/>
                <a:ext cx="704039" cy="2616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de-DE" sz="1100" b="1" dirty="0" smtClean="0"/>
                  <a:t>Bielefeld</a:t>
                </a:r>
                <a:endParaRPr lang="de-DE" sz="1100" b="1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6018776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1"/>
          <p:cNvSpPr txBox="1">
            <a:spLocks/>
          </p:cNvSpPr>
          <p:nvPr/>
        </p:nvSpPr>
        <p:spPr>
          <a:xfrm>
            <a:off x="4716016" y="5753086"/>
            <a:ext cx="4320480" cy="120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 smtClean="0">
                <a:solidFill>
                  <a:schemeClr val="bg1"/>
                </a:solidFill>
              </a:rPr>
              <a:t>Offers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of</a:t>
            </a:r>
            <a:r>
              <a:rPr lang="de-DE" sz="2000" dirty="0" smtClean="0">
                <a:solidFill>
                  <a:schemeClr val="bg1"/>
                </a:solidFill>
              </a:rPr>
              <a:t> Learning Support </a:t>
            </a:r>
            <a:r>
              <a:rPr lang="de-DE" sz="2000" dirty="0" err="1" smtClean="0">
                <a:solidFill>
                  <a:schemeClr val="bg1"/>
                </a:solidFill>
              </a:rPr>
              <a:t>and</a:t>
            </a:r>
            <a:r>
              <a:rPr lang="de-DE" sz="2000" dirty="0" smtClean="0">
                <a:solidFill>
                  <a:schemeClr val="bg1"/>
                </a:solidFill>
              </a:rPr>
              <a:t> Educational Help in Bielefeld</a:t>
            </a:r>
            <a:endParaRPr lang="de-DE" sz="2000" dirty="0">
              <a:solidFill>
                <a:schemeClr val="bg1"/>
              </a:solidFill>
            </a:endParaRPr>
          </a:p>
        </p:txBody>
      </p:sp>
      <p:grpSp>
        <p:nvGrpSpPr>
          <p:cNvPr id="8" name="Gruppieren 7"/>
          <p:cNvGrpSpPr/>
          <p:nvPr/>
        </p:nvGrpSpPr>
        <p:grpSpPr>
          <a:xfrm>
            <a:off x="746676" y="116632"/>
            <a:ext cx="1872208" cy="1753825"/>
            <a:chOff x="755577" y="183326"/>
            <a:chExt cx="1872208" cy="1753825"/>
          </a:xfrm>
        </p:grpSpPr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5577" y="764704"/>
              <a:ext cx="1872208" cy="11724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Rechteck 5"/>
            <p:cNvSpPr/>
            <p:nvPr/>
          </p:nvSpPr>
          <p:spPr>
            <a:xfrm>
              <a:off x="1000366" y="183326"/>
              <a:ext cx="1176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latin typeface="Arial Black" panose="020B0A04020102020204" pitchFamily="34" charset="0"/>
                </a:rPr>
                <a:t>grade 6</a:t>
              </a:r>
              <a:endParaRPr lang="de-DE" b="1" dirty="0">
                <a:latin typeface="Arial Black" panose="020B0A04020102020204" pitchFamily="34" charset="0"/>
              </a:endParaRPr>
            </a:p>
          </p:txBody>
        </p:sp>
      </p:grpSp>
      <p:grpSp>
        <p:nvGrpSpPr>
          <p:cNvPr id="9" name="Gruppieren 8"/>
          <p:cNvGrpSpPr/>
          <p:nvPr/>
        </p:nvGrpSpPr>
        <p:grpSpPr>
          <a:xfrm>
            <a:off x="2849101" y="116632"/>
            <a:ext cx="2381251" cy="3697087"/>
            <a:chOff x="3525391" y="183326"/>
            <a:chExt cx="2381251" cy="3697087"/>
          </a:xfrm>
        </p:grpSpPr>
        <p:sp>
          <p:nvSpPr>
            <p:cNvPr id="7" name="Rechteck 6"/>
            <p:cNvSpPr/>
            <p:nvPr/>
          </p:nvSpPr>
          <p:spPr>
            <a:xfrm>
              <a:off x="4067944" y="183326"/>
              <a:ext cx="1176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latin typeface="Arial Black" panose="020B0A04020102020204" pitchFamily="34" charset="0"/>
                </a:rPr>
                <a:t>grade 8</a:t>
              </a:r>
              <a:endParaRPr lang="de-DE" b="1" dirty="0">
                <a:latin typeface="Arial Black" panose="020B0A04020102020204" pitchFamily="34" charset="0"/>
              </a:endParaRPr>
            </a:p>
          </p:txBody>
        </p:sp>
        <p:pic>
          <p:nvPicPr>
            <p:cNvPr id="3076" name="Picture 4" descr="https://www.arbeitsagentur.de/web/wcm/idc/groups/public/documents/webdatei/mdaw/mtqy/~edisp/l6019022dstbai371671.jp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25391" y="692696"/>
              <a:ext cx="2381250" cy="158115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Textfeld 4"/>
            <p:cNvSpPr txBox="1"/>
            <p:nvPr/>
          </p:nvSpPr>
          <p:spPr>
            <a:xfrm>
              <a:off x="3525392" y="2310753"/>
              <a:ext cx="2381250" cy="156966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="1" dirty="0" err="1" smtClean="0"/>
                <a:t>visit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of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the</a:t>
              </a:r>
              <a:r>
                <a:rPr lang="de-DE" sz="1600" b="1" dirty="0" smtClean="0"/>
                <a:t> BIZ</a:t>
              </a:r>
            </a:p>
            <a:p>
              <a:endParaRPr lang="de-DE" sz="1600" b="1" dirty="0" smtClean="0"/>
            </a:p>
            <a:p>
              <a:r>
                <a:rPr lang="de-DE" sz="1600" b="1" dirty="0" err="1" smtClean="0"/>
                <a:t>advice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about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strengths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and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weaknesses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and</a:t>
              </a:r>
              <a:endParaRPr lang="de-DE" sz="1600" b="1" dirty="0" smtClean="0"/>
            </a:p>
            <a:p>
              <a:r>
                <a:rPr lang="de-DE" sz="1600" b="1" dirty="0" err="1" smtClean="0"/>
                <a:t>recommendations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for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suitable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jobs</a:t>
              </a:r>
              <a:endParaRPr lang="de-DE" sz="1600" b="1" dirty="0" smtClean="0"/>
            </a:p>
          </p:txBody>
        </p:sp>
      </p:grpSp>
      <p:grpSp>
        <p:nvGrpSpPr>
          <p:cNvPr id="12" name="Gruppieren 11"/>
          <p:cNvGrpSpPr/>
          <p:nvPr/>
        </p:nvGrpSpPr>
        <p:grpSpPr>
          <a:xfrm>
            <a:off x="5472608" y="116632"/>
            <a:ext cx="2771800" cy="4048800"/>
            <a:chOff x="4977452" y="260648"/>
            <a:chExt cx="2771800" cy="4048800"/>
          </a:xfrm>
        </p:grpSpPr>
        <p:sp>
          <p:nvSpPr>
            <p:cNvPr id="10" name="Rechteck 9"/>
            <p:cNvSpPr/>
            <p:nvPr/>
          </p:nvSpPr>
          <p:spPr>
            <a:xfrm>
              <a:off x="5652120" y="260648"/>
              <a:ext cx="1176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latin typeface="Arial Black" panose="020B0A04020102020204" pitchFamily="34" charset="0"/>
                </a:rPr>
                <a:t>grade 9</a:t>
              </a:r>
              <a:endParaRPr lang="de-DE" b="1" dirty="0">
                <a:latin typeface="Arial Black" panose="020B0A04020102020204" pitchFamily="34" charset="0"/>
              </a:endParaRPr>
            </a:p>
          </p:txBody>
        </p:sp>
        <p:sp>
          <p:nvSpPr>
            <p:cNvPr id="11" name="Textfeld 10"/>
            <p:cNvSpPr txBox="1"/>
            <p:nvPr/>
          </p:nvSpPr>
          <p:spPr>
            <a:xfrm>
              <a:off x="4977452" y="770018"/>
              <a:ext cx="2771800" cy="35394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="1" dirty="0" smtClean="0"/>
                <a:t>3-week </a:t>
              </a:r>
              <a:r>
                <a:rPr lang="de-DE" sz="1600" b="1" dirty="0" err="1" smtClean="0"/>
                <a:t>traineeship</a:t>
              </a:r>
              <a:r>
                <a:rPr lang="de-DE" sz="1600" b="1" dirty="0" smtClean="0"/>
                <a:t> in </a:t>
              </a:r>
              <a:r>
                <a:rPr lang="de-DE" sz="1600" b="1" dirty="0" err="1" smtClean="0"/>
                <a:t>companies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the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students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chose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by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themselves</a:t>
              </a:r>
              <a:r>
                <a:rPr lang="de-DE" sz="1600" b="1" dirty="0" smtClean="0"/>
                <a:t/>
              </a:r>
              <a:br>
                <a:rPr lang="de-DE" sz="1600" b="1" dirty="0" smtClean="0"/>
              </a:br>
              <a:endParaRPr lang="de-DE" sz="1600" b="1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="1" dirty="0" err="1" smtClean="0"/>
                <a:t>presentation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of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the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experiences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the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students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made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during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their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traineeships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to</a:t>
              </a:r>
              <a:r>
                <a:rPr lang="de-DE" sz="1600" b="1" dirty="0" smtClean="0"/>
                <a:t>  </a:t>
              </a:r>
              <a:r>
                <a:rPr lang="de-DE" sz="1600" b="1" dirty="0" err="1" smtClean="0"/>
                <a:t>younger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students</a:t>
              </a:r>
              <a:r>
                <a:rPr lang="de-DE" sz="1600" b="1" dirty="0" smtClean="0"/>
                <a:t> in an </a:t>
              </a:r>
              <a:r>
                <a:rPr lang="de-DE" sz="1600" b="1" dirty="0" err="1" smtClean="0"/>
                <a:t>exhibition</a:t>
              </a:r>
              <a:r>
                <a:rPr lang="de-DE" sz="1600" b="1" dirty="0" smtClean="0"/>
                <a:t/>
              </a:r>
              <a:br>
                <a:rPr lang="de-DE" sz="1600" b="1" dirty="0" smtClean="0"/>
              </a:br>
              <a:endParaRPr lang="de-DE" sz="1600" b="1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="1" dirty="0" err="1" smtClean="0"/>
                <a:t>job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application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training</a:t>
              </a:r>
              <a:r>
                <a:rPr lang="de-DE" sz="1600" b="1" dirty="0" smtClean="0"/>
                <a:t/>
              </a:r>
              <a:br>
                <a:rPr lang="de-DE" sz="1600" b="1" dirty="0" smtClean="0"/>
              </a:br>
              <a:endParaRPr lang="de-DE" sz="1600" b="1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="1" dirty="0" err="1" smtClean="0"/>
                <a:t>visit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of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the</a:t>
              </a:r>
              <a:r>
                <a:rPr lang="de-DE" sz="1600" b="1" dirty="0" smtClean="0"/>
                <a:t> „Berufsinformationsbörse“ 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991464" y="4293096"/>
            <a:ext cx="7901015" cy="584775"/>
            <a:chOff x="991464" y="4293096"/>
            <a:chExt cx="7901015" cy="584775"/>
          </a:xfrm>
        </p:grpSpPr>
        <p:sp>
          <p:nvSpPr>
            <p:cNvPr id="15" name="Rechteck 14"/>
            <p:cNvSpPr/>
            <p:nvPr/>
          </p:nvSpPr>
          <p:spPr>
            <a:xfrm>
              <a:off x="991464" y="4293096"/>
              <a:ext cx="1295676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de-DE" b="1" dirty="0" smtClean="0">
                  <a:latin typeface="Arial Black" panose="020B0A04020102020204" pitchFamily="34" charset="0"/>
                </a:rPr>
                <a:t>grade 10</a:t>
              </a:r>
              <a:endParaRPr lang="de-DE" b="1" dirty="0">
                <a:latin typeface="Arial Black" panose="020B0A04020102020204" pitchFamily="34" charset="0"/>
              </a:endParaRPr>
            </a:p>
          </p:txBody>
        </p:sp>
        <p:sp>
          <p:nvSpPr>
            <p:cNvPr id="16" name="Textfeld 15"/>
            <p:cNvSpPr txBox="1"/>
            <p:nvPr/>
          </p:nvSpPr>
          <p:spPr>
            <a:xfrm>
              <a:off x="2590866" y="4293096"/>
              <a:ext cx="630161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="1" dirty="0"/>
                <a:t>i</a:t>
              </a:r>
              <a:r>
                <a:rPr lang="de-DE" sz="1600" b="1" dirty="0" smtClean="0"/>
                <a:t>ndividual </a:t>
              </a:r>
              <a:r>
                <a:rPr lang="de-DE" sz="1600" b="1" dirty="0" err="1" smtClean="0"/>
                <a:t>advice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by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the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employment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agency</a:t>
              </a:r>
              <a:endParaRPr lang="de-DE" sz="1600" b="1" dirty="0" smtClean="0"/>
            </a:p>
            <a:p>
              <a:pPr marL="285750" indent="-285750">
                <a:buFont typeface="Arial" panose="020B0604020202020204" pitchFamily="34" charset="0"/>
                <a:buChar char="•"/>
              </a:pPr>
              <a:r>
                <a:rPr lang="de-DE" sz="1600" b="1" dirty="0" err="1" smtClean="0"/>
                <a:t>introduction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of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the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secondary</a:t>
              </a:r>
              <a:r>
                <a:rPr lang="de-DE" sz="1600" b="1" dirty="0" smtClean="0"/>
                <a:t> </a:t>
              </a:r>
              <a:r>
                <a:rPr lang="de-DE" sz="1600" b="1" dirty="0" err="1" smtClean="0"/>
                <a:t>schools</a:t>
              </a:r>
              <a:endParaRPr lang="de-DE" sz="1600" b="1" dirty="0" smtClean="0"/>
            </a:p>
          </p:txBody>
        </p:sp>
      </p:grpSp>
    </p:spTree>
    <p:extLst>
      <p:ext uri="{BB962C8B-B14F-4D97-AF65-F5344CB8AC3E}">
        <p14:creationId xmlns:p14="http://schemas.microsoft.com/office/powerpoint/2010/main" val="407305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el 1"/>
          <p:cNvSpPr txBox="1">
            <a:spLocks/>
          </p:cNvSpPr>
          <p:nvPr/>
        </p:nvSpPr>
        <p:spPr>
          <a:xfrm>
            <a:off x="4716016" y="5753086"/>
            <a:ext cx="4320480" cy="120430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2000" dirty="0" err="1" smtClean="0">
                <a:solidFill>
                  <a:schemeClr val="bg1"/>
                </a:solidFill>
              </a:rPr>
              <a:t>Offers</a:t>
            </a:r>
            <a:r>
              <a:rPr lang="de-DE" sz="2000" dirty="0" smtClean="0">
                <a:solidFill>
                  <a:schemeClr val="bg1"/>
                </a:solidFill>
              </a:rPr>
              <a:t> </a:t>
            </a:r>
            <a:r>
              <a:rPr lang="de-DE" sz="2000" dirty="0" err="1" smtClean="0">
                <a:solidFill>
                  <a:schemeClr val="bg1"/>
                </a:solidFill>
              </a:rPr>
              <a:t>of</a:t>
            </a:r>
            <a:r>
              <a:rPr lang="de-DE" sz="2000" dirty="0" smtClean="0">
                <a:solidFill>
                  <a:schemeClr val="bg1"/>
                </a:solidFill>
              </a:rPr>
              <a:t> Learning Support </a:t>
            </a:r>
            <a:r>
              <a:rPr lang="de-DE" sz="2000" dirty="0" err="1" smtClean="0">
                <a:solidFill>
                  <a:schemeClr val="bg1"/>
                </a:solidFill>
              </a:rPr>
              <a:t>and</a:t>
            </a:r>
            <a:r>
              <a:rPr lang="de-DE" sz="2000" dirty="0" smtClean="0">
                <a:solidFill>
                  <a:schemeClr val="bg1"/>
                </a:solidFill>
              </a:rPr>
              <a:t> Educational Help in Bielefeld</a:t>
            </a:r>
            <a:endParaRPr lang="de-DE" sz="2000" dirty="0">
              <a:solidFill>
                <a:schemeClr val="bg1"/>
              </a:solidFill>
            </a:endParaRPr>
          </a:p>
        </p:txBody>
      </p:sp>
      <p:pic>
        <p:nvPicPr>
          <p:cNvPr id="4" name="Picture 16" descr="Stadionschule Logo Log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512" y="2060848"/>
            <a:ext cx="3733974" cy="1377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galerie-des-sports.de/wp-content/uploads/Arminia-Bielefeld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19498"/>
            <a:ext cx="2159670" cy="21596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Grafik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5255" y="2636911"/>
            <a:ext cx="3157262" cy="2367947"/>
          </a:xfrm>
          <a:prstGeom prst="rect">
            <a:avLst/>
          </a:prstGeom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0366">
            <a:off x="848776" y="4163860"/>
            <a:ext cx="3157262" cy="2367947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48229">
            <a:off x="5677303" y="561002"/>
            <a:ext cx="3157262" cy="2367947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450419">
            <a:off x="3137385" y="452527"/>
            <a:ext cx="3157262" cy="2367947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027474">
            <a:off x="5812310" y="3458288"/>
            <a:ext cx="3157262" cy="23679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73288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25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750"/>
                            </p:stCondLst>
                            <p:childTnLst>
                              <p:par>
                                <p:cTn id="29" presetID="26" presetClass="entr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 rot="19140000">
            <a:off x="961904" y="2031649"/>
            <a:ext cx="5648623" cy="1204306"/>
          </a:xfrm>
        </p:spPr>
        <p:txBody>
          <a:bodyPr>
            <a:noAutofit/>
          </a:bodyPr>
          <a:lstStyle/>
          <a:p>
            <a:r>
              <a:rPr lang="de-DE" b="1" dirty="0" smtClean="0"/>
              <a:t>Free-Time </a:t>
            </a:r>
            <a:r>
              <a:rPr lang="de-DE" b="1" dirty="0" err="1" smtClean="0"/>
              <a:t>activities</a:t>
            </a:r>
            <a:r>
              <a:rPr lang="de-DE" b="1" dirty="0" smtClean="0"/>
              <a:t> </a:t>
            </a:r>
            <a:r>
              <a:rPr lang="de-DE" b="1" dirty="0" err="1" smtClean="0"/>
              <a:t>for</a:t>
            </a:r>
            <a:r>
              <a:rPr lang="de-DE" b="1" dirty="0" smtClean="0"/>
              <a:t> Young People in </a:t>
            </a:r>
            <a:br>
              <a:rPr lang="de-DE" b="1" dirty="0" smtClean="0"/>
            </a:br>
            <a:r>
              <a:rPr lang="de-DE" b="1" dirty="0" smtClean="0"/>
              <a:t>Bielefeld</a:t>
            </a:r>
            <a:endParaRPr lang="de-DE" b="1" dirty="0"/>
          </a:p>
        </p:txBody>
      </p:sp>
      <p:pic>
        <p:nvPicPr>
          <p:cNvPr id="1026" name="Picture 2" descr="C:\Users\Sylvia\Pictures\bi p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96136" y="4077072"/>
            <a:ext cx="2466975" cy="1847850"/>
          </a:xfrm>
          <a:prstGeom prst="rect">
            <a:avLst/>
          </a:prstGeom>
          <a:noFill/>
        </p:spPr>
      </p:pic>
      <p:pic>
        <p:nvPicPr>
          <p:cNvPr id="1027" name="Picture 3" descr="C:\Users\Sylvia\Pictures\Bi D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7003" y="188640"/>
            <a:ext cx="3028950" cy="15144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8220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698459"/>
            <a:ext cx="7520940" cy="548640"/>
          </a:xfrm>
        </p:spPr>
        <p:txBody>
          <a:bodyPr/>
          <a:lstStyle/>
          <a:p>
            <a:r>
              <a:rPr lang="de-DE" b="1" dirty="0" smtClean="0"/>
              <a:t>Sports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2960" y="1433327"/>
            <a:ext cx="7520940" cy="3579849"/>
          </a:xfrm>
        </p:spPr>
        <p:txBody>
          <a:bodyPr>
            <a:normAutofit/>
          </a:bodyPr>
          <a:lstStyle/>
          <a:p>
            <a:r>
              <a:rPr lang="de-DE" sz="1800" b="1" dirty="0" err="1" smtClean="0"/>
              <a:t>There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are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many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types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of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sports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you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can</a:t>
            </a:r>
            <a:r>
              <a:rPr lang="de-DE" sz="1800" b="1" dirty="0" smtClean="0"/>
              <a:t> do in </a:t>
            </a:r>
            <a:r>
              <a:rPr lang="de-DE" sz="1800" b="1" dirty="0" err="1" smtClean="0"/>
              <a:t>this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city</a:t>
            </a:r>
            <a:r>
              <a:rPr lang="de-DE" sz="1800" b="1" dirty="0" smtClean="0"/>
              <a:t>, </a:t>
            </a:r>
            <a:r>
              <a:rPr lang="de-DE" sz="1800" b="1" dirty="0" err="1" smtClean="0"/>
              <a:t>and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there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is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great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webpage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from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the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council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for</a:t>
            </a:r>
            <a:r>
              <a:rPr lang="de-DE" sz="1800" b="1" dirty="0" smtClean="0"/>
              <a:t> all </a:t>
            </a:r>
            <a:r>
              <a:rPr lang="de-DE" sz="1800" b="1" dirty="0" err="1" smtClean="0"/>
              <a:t>things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you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may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need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to</a:t>
            </a:r>
            <a:r>
              <a:rPr lang="de-DE" sz="1800" b="1" dirty="0" smtClean="0"/>
              <a:t> find out.</a:t>
            </a:r>
          </a:p>
          <a:p>
            <a:endParaRPr lang="de-DE" sz="1800" b="1" dirty="0" smtClean="0"/>
          </a:p>
          <a:p>
            <a:r>
              <a:rPr lang="de-DE" sz="1800" b="1" dirty="0" smtClean="0"/>
              <a:t>Sports </a:t>
            </a:r>
            <a:r>
              <a:rPr lang="de-DE" sz="1800" b="1" dirty="0" err="1" smtClean="0"/>
              <a:t>available</a:t>
            </a:r>
            <a:r>
              <a:rPr lang="de-DE" sz="1800" b="1" dirty="0" smtClean="0"/>
              <a:t> </a:t>
            </a:r>
            <a:r>
              <a:rPr lang="de-DE" sz="1800" b="1" dirty="0" err="1" smtClean="0"/>
              <a:t>are</a:t>
            </a:r>
            <a:r>
              <a:rPr lang="de-DE" sz="1800" b="1" dirty="0" smtClean="0"/>
              <a:t>:</a:t>
            </a:r>
          </a:p>
          <a:p>
            <a:r>
              <a:rPr lang="de-DE" sz="1800" dirty="0" smtClean="0"/>
              <a:t>Football, </a:t>
            </a:r>
            <a:r>
              <a:rPr lang="de-DE" sz="1800" dirty="0" err="1" smtClean="0"/>
              <a:t>tennis</a:t>
            </a:r>
            <a:r>
              <a:rPr lang="de-DE" sz="1800" dirty="0" smtClean="0"/>
              <a:t>, golf, </a:t>
            </a:r>
            <a:r>
              <a:rPr lang="de-DE" sz="1800" dirty="0" err="1" smtClean="0"/>
              <a:t>climbing</a:t>
            </a:r>
            <a:r>
              <a:rPr lang="de-DE" sz="1800" dirty="0" smtClean="0"/>
              <a:t>, </a:t>
            </a:r>
            <a:r>
              <a:rPr lang="de-DE" sz="1800" dirty="0" err="1" smtClean="0"/>
              <a:t>running</a:t>
            </a:r>
            <a:r>
              <a:rPr lang="de-DE" sz="1800" dirty="0" smtClean="0"/>
              <a:t>, </a:t>
            </a:r>
            <a:r>
              <a:rPr lang="de-DE" sz="1800" dirty="0" err="1" smtClean="0"/>
              <a:t>walking</a:t>
            </a:r>
            <a:r>
              <a:rPr lang="de-DE" sz="1800" dirty="0" smtClean="0"/>
              <a:t>, </a:t>
            </a:r>
            <a:r>
              <a:rPr lang="de-DE" sz="1800" dirty="0" err="1" smtClean="0"/>
              <a:t>squash</a:t>
            </a:r>
            <a:r>
              <a:rPr lang="de-DE" sz="1800" dirty="0" smtClean="0"/>
              <a:t>, </a:t>
            </a:r>
            <a:r>
              <a:rPr lang="de-DE" sz="1800" dirty="0" err="1" smtClean="0"/>
              <a:t>fitness</a:t>
            </a:r>
            <a:r>
              <a:rPr lang="de-DE" sz="1800" dirty="0" smtClean="0"/>
              <a:t>, </a:t>
            </a:r>
            <a:r>
              <a:rPr lang="de-DE" sz="1800" dirty="0" err="1" smtClean="0"/>
              <a:t>swimming</a:t>
            </a:r>
            <a:endParaRPr lang="de-DE" sz="1800" dirty="0" smtClean="0"/>
          </a:p>
          <a:p>
            <a:r>
              <a:rPr lang="de-DE" sz="1800" dirty="0" err="1" smtClean="0"/>
              <a:t>and</a:t>
            </a:r>
            <a:r>
              <a:rPr lang="de-DE" sz="1800" dirty="0" smtClean="0"/>
              <a:t> </a:t>
            </a:r>
            <a:r>
              <a:rPr lang="de-DE" sz="1800" dirty="0" err="1" smtClean="0"/>
              <a:t>many</a:t>
            </a:r>
            <a:r>
              <a:rPr lang="de-DE" sz="1800" dirty="0" smtClean="0"/>
              <a:t> </a:t>
            </a:r>
            <a:r>
              <a:rPr lang="de-DE" sz="1800" dirty="0" err="1" smtClean="0"/>
              <a:t>more</a:t>
            </a:r>
            <a:r>
              <a:rPr lang="de-DE" sz="1800" dirty="0" smtClean="0"/>
              <a:t> …</a:t>
            </a:r>
            <a:endParaRPr lang="de-DE" sz="1800" dirty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64815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1520" y="360080"/>
            <a:ext cx="8640960" cy="548640"/>
          </a:xfrm>
        </p:spPr>
        <p:txBody>
          <a:bodyPr>
            <a:normAutofit fontScale="90000"/>
          </a:bodyPr>
          <a:lstStyle/>
          <a:p>
            <a:r>
              <a:rPr lang="de-DE" dirty="0" err="1" smtClean="0"/>
              <a:t>Here</a:t>
            </a:r>
            <a:r>
              <a:rPr lang="de-DE" dirty="0" smtClean="0"/>
              <a:t> </a:t>
            </a:r>
            <a:r>
              <a:rPr lang="de-DE" dirty="0" err="1" smtClean="0"/>
              <a:t>you</a:t>
            </a:r>
            <a:r>
              <a:rPr lang="de-DE" dirty="0" smtClean="0"/>
              <a:t> </a:t>
            </a:r>
            <a:r>
              <a:rPr lang="de-DE" dirty="0" err="1" smtClean="0"/>
              <a:t>can</a:t>
            </a:r>
            <a:r>
              <a:rPr lang="de-DE" dirty="0" smtClean="0"/>
              <a:t> find </a:t>
            </a:r>
            <a:r>
              <a:rPr lang="de-DE" dirty="0" err="1" smtClean="0"/>
              <a:t>information</a:t>
            </a:r>
            <a:r>
              <a:rPr lang="de-DE" dirty="0" smtClean="0"/>
              <a:t> on </a:t>
            </a:r>
            <a:r>
              <a:rPr lang="de-DE" dirty="0" err="1" smtClean="0"/>
              <a:t>sports</a:t>
            </a:r>
            <a:r>
              <a:rPr lang="de-DE" dirty="0" smtClean="0"/>
              <a:t> in Bielefeld</a:t>
            </a:r>
            <a:endParaRPr lang="de-DE" dirty="0"/>
          </a:p>
        </p:txBody>
      </p:sp>
      <p:pic>
        <p:nvPicPr>
          <p:cNvPr id="3074" name="Picture 2" descr="C:\Users\Sylvia\Pictures\Sports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399504" y="1100138"/>
            <a:ext cx="6367217" cy="3579812"/>
          </a:xfrm>
          <a:prstGeom prst="rect">
            <a:avLst/>
          </a:prstGeom>
          <a:noFill/>
        </p:spPr>
      </p:pic>
      <p:sp>
        <p:nvSpPr>
          <p:cNvPr id="4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5021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2960" y="842475"/>
            <a:ext cx="7520940" cy="548640"/>
          </a:xfrm>
        </p:spPr>
        <p:txBody>
          <a:bodyPr/>
          <a:lstStyle/>
          <a:p>
            <a:r>
              <a:rPr lang="de-DE" b="1" dirty="0" smtClean="0"/>
              <a:t>Shopping  </a:t>
            </a:r>
            <a:endParaRPr lang="de-DE" b="1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22960" y="1577343"/>
            <a:ext cx="7520940" cy="3579849"/>
          </a:xfrm>
        </p:spPr>
        <p:txBody>
          <a:bodyPr>
            <a:normAutofit/>
          </a:bodyPr>
          <a:lstStyle/>
          <a:p>
            <a:r>
              <a:rPr lang="de-DE" dirty="0" smtClean="0"/>
              <a:t>Bielefeld </a:t>
            </a:r>
            <a:r>
              <a:rPr lang="de-DE" dirty="0" err="1" smtClean="0"/>
              <a:t>has</a:t>
            </a:r>
            <a:r>
              <a:rPr lang="de-DE" dirty="0" smtClean="0"/>
              <a:t> a </a:t>
            </a:r>
            <a:r>
              <a:rPr lang="de-DE" dirty="0" err="1" smtClean="0"/>
              <a:t>great</a:t>
            </a:r>
            <a:r>
              <a:rPr lang="de-DE" dirty="0" smtClean="0"/>
              <a:t> </a:t>
            </a:r>
            <a:r>
              <a:rPr lang="de-DE" dirty="0" err="1" smtClean="0"/>
              <a:t>selection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shops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all </a:t>
            </a:r>
            <a:r>
              <a:rPr lang="de-DE" dirty="0" err="1" smtClean="0"/>
              <a:t>kind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budgets</a:t>
            </a:r>
            <a:r>
              <a:rPr lang="de-DE" dirty="0" smtClean="0"/>
              <a:t>. </a:t>
            </a:r>
            <a:r>
              <a:rPr lang="de-DE" dirty="0" err="1" smtClean="0"/>
              <a:t>Lately</a:t>
            </a:r>
            <a:r>
              <a:rPr lang="de-DE" dirty="0" smtClean="0"/>
              <a:t> </a:t>
            </a:r>
            <a:r>
              <a:rPr lang="de-DE" dirty="0" err="1" smtClean="0"/>
              <a:t>we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</a:t>
            </a:r>
            <a:r>
              <a:rPr lang="de-DE" dirty="0" err="1" smtClean="0"/>
              <a:t>had</a:t>
            </a:r>
            <a:r>
              <a:rPr lang="de-DE" dirty="0" smtClean="0"/>
              <a:t> </a:t>
            </a:r>
            <a:r>
              <a:rPr lang="de-DE" dirty="0" err="1" smtClean="0"/>
              <a:t>big</a:t>
            </a:r>
            <a:r>
              <a:rPr lang="de-DE" dirty="0" smtClean="0"/>
              <a:t> </a:t>
            </a:r>
            <a:r>
              <a:rPr lang="de-DE" dirty="0" err="1" smtClean="0"/>
              <a:t>chains</a:t>
            </a:r>
            <a:r>
              <a:rPr lang="de-DE" dirty="0" smtClean="0"/>
              <a:t> </a:t>
            </a:r>
            <a:r>
              <a:rPr lang="de-DE" dirty="0" err="1" smtClean="0"/>
              <a:t>opening</a:t>
            </a:r>
            <a:r>
              <a:rPr lang="de-DE" dirty="0" smtClean="0"/>
              <a:t> </a:t>
            </a:r>
            <a:r>
              <a:rPr lang="de-DE" dirty="0" err="1" smtClean="0"/>
              <a:t>shops</a:t>
            </a:r>
            <a:r>
              <a:rPr lang="de-DE" dirty="0" smtClean="0"/>
              <a:t> in Bielefeld, such </a:t>
            </a:r>
            <a:r>
              <a:rPr lang="de-DE" dirty="0" err="1" smtClean="0"/>
              <a:t>as</a:t>
            </a:r>
            <a:r>
              <a:rPr lang="de-DE" dirty="0" smtClean="0"/>
              <a:t> </a:t>
            </a:r>
            <a:r>
              <a:rPr lang="de-DE" dirty="0" err="1" smtClean="0"/>
              <a:t>TKMaxx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there</a:t>
            </a:r>
            <a:r>
              <a:rPr lang="de-DE" dirty="0" smtClean="0"/>
              <a:t> will </a:t>
            </a:r>
            <a:r>
              <a:rPr lang="de-DE" dirty="0" err="1" smtClean="0"/>
              <a:t>be</a:t>
            </a:r>
            <a:r>
              <a:rPr lang="de-DE" dirty="0" smtClean="0"/>
              <a:t> </a:t>
            </a:r>
            <a:r>
              <a:rPr lang="de-DE" dirty="0" err="1" smtClean="0"/>
              <a:t>Primark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others</a:t>
            </a:r>
            <a:r>
              <a:rPr lang="de-DE" dirty="0" smtClean="0"/>
              <a:t> </a:t>
            </a:r>
            <a:r>
              <a:rPr lang="de-DE" dirty="0" err="1" smtClean="0"/>
              <a:t>soon</a:t>
            </a:r>
            <a:r>
              <a:rPr lang="de-DE" dirty="0" smtClean="0"/>
              <a:t>.</a:t>
            </a:r>
          </a:p>
          <a:p>
            <a:r>
              <a:rPr lang="de-DE" dirty="0" err="1" smtClean="0"/>
              <a:t>There</a:t>
            </a:r>
            <a:r>
              <a:rPr lang="de-DE" dirty="0" smtClean="0"/>
              <a:t> </a:t>
            </a:r>
            <a:r>
              <a:rPr lang="de-DE" dirty="0" err="1" smtClean="0"/>
              <a:t>is</a:t>
            </a:r>
            <a:r>
              <a:rPr lang="de-DE" dirty="0" smtClean="0"/>
              <a:t> a </a:t>
            </a:r>
            <a:r>
              <a:rPr lang="de-DE" dirty="0" err="1" smtClean="0"/>
              <a:t>vast</a:t>
            </a:r>
            <a:r>
              <a:rPr lang="de-DE" dirty="0" smtClean="0"/>
              <a:t> </a:t>
            </a:r>
            <a:r>
              <a:rPr lang="de-DE" dirty="0" err="1" smtClean="0"/>
              <a:t>shopping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food</a:t>
            </a:r>
            <a:r>
              <a:rPr lang="de-DE" dirty="0" smtClean="0"/>
              <a:t> </a:t>
            </a:r>
            <a:r>
              <a:rPr lang="de-DE" dirty="0" err="1" smtClean="0"/>
              <a:t>center</a:t>
            </a:r>
            <a:r>
              <a:rPr lang="de-DE" dirty="0" smtClean="0"/>
              <a:t> </a:t>
            </a:r>
            <a:r>
              <a:rPr lang="de-DE" dirty="0" err="1" smtClean="0"/>
              <a:t>being</a:t>
            </a:r>
            <a:r>
              <a:rPr lang="de-DE" dirty="0" smtClean="0"/>
              <a:t> </a:t>
            </a:r>
            <a:r>
              <a:rPr lang="de-DE" dirty="0" err="1" smtClean="0"/>
              <a:t>built</a:t>
            </a:r>
            <a:r>
              <a:rPr lang="de-DE" dirty="0" smtClean="0"/>
              <a:t> just </a:t>
            </a:r>
            <a:r>
              <a:rPr lang="de-DE" dirty="0" err="1" smtClean="0"/>
              <a:t>now</a:t>
            </a:r>
            <a:r>
              <a:rPr lang="de-DE" dirty="0" smtClean="0"/>
              <a:t>, due </a:t>
            </a:r>
            <a:r>
              <a:rPr lang="de-DE" dirty="0" err="1" smtClean="0"/>
              <a:t>to</a:t>
            </a:r>
            <a:r>
              <a:rPr lang="de-DE" dirty="0" smtClean="0"/>
              <a:t> open in </a:t>
            </a:r>
            <a:r>
              <a:rPr lang="de-DE" dirty="0" err="1" smtClean="0"/>
              <a:t>autumn</a:t>
            </a:r>
            <a:r>
              <a:rPr lang="de-DE" dirty="0" smtClean="0"/>
              <a:t> 2017 </a:t>
            </a:r>
            <a:r>
              <a:rPr lang="de-DE" dirty="0" err="1" smtClean="0"/>
              <a:t>called</a:t>
            </a:r>
            <a:r>
              <a:rPr lang="de-DE" dirty="0" smtClean="0"/>
              <a:t> „The </a:t>
            </a:r>
            <a:r>
              <a:rPr lang="de-DE" dirty="0" err="1" smtClean="0"/>
              <a:t>Loom</a:t>
            </a:r>
            <a:r>
              <a:rPr lang="de-DE" dirty="0" smtClean="0"/>
              <a:t>“</a:t>
            </a:r>
          </a:p>
          <a:p>
            <a:r>
              <a:rPr lang="de-DE" dirty="0" smtClean="0"/>
              <a:t>Bielefeld </a:t>
            </a:r>
            <a:r>
              <a:rPr lang="de-DE" dirty="0" err="1" smtClean="0"/>
              <a:t>has</a:t>
            </a:r>
            <a:r>
              <a:rPr lang="de-DE" dirty="0" smtClean="0"/>
              <a:t> an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a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city</a:t>
            </a:r>
            <a:r>
              <a:rPr lang="de-DE" dirty="0" smtClean="0"/>
              <a:t>. Bothe </a:t>
            </a:r>
            <a:r>
              <a:rPr lang="de-DE" dirty="0" err="1" smtClean="0"/>
              <a:t>parts</a:t>
            </a:r>
            <a:r>
              <a:rPr lang="de-DE" dirty="0" smtClean="0"/>
              <a:t> </a:t>
            </a:r>
            <a:r>
              <a:rPr lang="de-DE" dirty="0" err="1" smtClean="0"/>
              <a:t>have</a:t>
            </a:r>
            <a:r>
              <a:rPr lang="de-DE" dirty="0" smtClean="0"/>
              <a:t> different </a:t>
            </a:r>
            <a:r>
              <a:rPr lang="de-DE" dirty="0" err="1" smtClean="0"/>
              <a:t>kinds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shops</a:t>
            </a:r>
            <a:r>
              <a:rPr lang="de-DE" dirty="0" smtClean="0"/>
              <a:t>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old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more</a:t>
            </a:r>
            <a:r>
              <a:rPr lang="de-DE" dirty="0" smtClean="0"/>
              <a:t> expensive </a:t>
            </a:r>
            <a:r>
              <a:rPr lang="de-DE" dirty="0" err="1" smtClean="0"/>
              <a:t>shops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Joop </a:t>
            </a:r>
            <a:r>
              <a:rPr lang="de-DE" dirty="0" err="1" smtClean="0"/>
              <a:t>and</a:t>
            </a:r>
            <a:r>
              <a:rPr lang="de-DE" dirty="0" smtClean="0"/>
              <a:t> Benetton,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new</a:t>
            </a:r>
            <a:r>
              <a:rPr lang="de-DE" dirty="0" smtClean="0"/>
              <a:t> </a:t>
            </a:r>
            <a:r>
              <a:rPr lang="de-DE" dirty="0" err="1" smtClean="0"/>
              <a:t>part</a:t>
            </a:r>
            <a:r>
              <a:rPr lang="de-DE" dirty="0" smtClean="0"/>
              <a:t> </a:t>
            </a:r>
            <a:r>
              <a:rPr lang="de-DE" dirty="0" err="1" smtClean="0"/>
              <a:t>has</a:t>
            </a:r>
            <a:r>
              <a:rPr lang="de-DE" dirty="0" smtClean="0"/>
              <a:t> </a:t>
            </a:r>
            <a:r>
              <a:rPr lang="de-DE" dirty="0" err="1" smtClean="0"/>
              <a:t>shops</a:t>
            </a:r>
            <a:r>
              <a:rPr lang="de-DE" dirty="0" smtClean="0"/>
              <a:t> </a:t>
            </a:r>
            <a:r>
              <a:rPr lang="de-DE" dirty="0" err="1" smtClean="0"/>
              <a:t>like</a:t>
            </a:r>
            <a:r>
              <a:rPr lang="de-DE" dirty="0" smtClean="0"/>
              <a:t> </a:t>
            </a:r>
            <a:r>
              <a:rPr lang="de-DE" dirty="0" err="1" smtClean="0"/>
              <a:t>Pimkie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C&amp;A.</a:t>
            </a:r>
            <a:endParaRPr lang="de-DE" dirty="0"/>
          </a:p>
        </p:txBody>
      </p:sp>
      <p:pic>
        <p:nvPicPr>
          <p:cNvPr id="6145" name="Picture 1" descr="C:\Users\Sylvia\Pictures\shop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84168" y="3789040"/>
            <a:ext cx="1476000" cy="1042425"/>
          </a:xfrm>
          <a:prstGeom prst="rect">
            <a:avLst/>
          </a:prstGeom>
          <a:noFill/>
        </p:spPr>
      </p:pic>
      <p:sp>
        <p:nvSpPr>
          <p:cNvPr id="5" name="Titel 1"/>
          <p:cNvSpPr txBox="1">
            <a:spLocks/>
          </p:cNvSpPr>
          <p:nvPr/>
        </p:nvSpPr>
        <p:spPr>
          <a:xfrm>
            <a:off x="3891929" y="6353944"/>
            <a:ext cx="5648623" cy="50405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800" kern="1200" cap="all" baseline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1600" b="1" dirty="0" smtClean="0">
                <a:solidFill>
                  <a:schemeClr val="bg1"/>
                </a:solidFill>
              </a:rPr>
              <a:t>Free-Time </a:t>
            </a:r>
            <a:r>
              <a:rPr lang="de-DE" sz="1600" b="1" dirty="0" err="1" smtClean="0">
                <a:solidFill>
                  <a:schemeClr val="bg1"/>
                </a:solidFill>
              </a:rPr>
              <a:t>activities</a:t>
            </a:r>
            <a:r>
              <a:rPr lang="de-DE" sz="1600" b="1" dirty="0" smtClean="0">
                <a:solidFill>
                  <a:schemeClr val="bg1"/>
                </a:solidFill>
              </a:rPr>
              <a:t> </a:t>
            </a:r>
            <a:r>
              <a:rPr lang="de-DE" sz="1600" b="1" dirty="0" err="1" smtClean="0">
                <a:solidFill>
                  <a:schemeClr val="bg1"/>
                </a:solidFill>
              </a:rPr>
              <a:t>for</a:t>
            </a:r>
            <a:r>
              <a:rPr lang="de-DE" sz="1600" b="1" dirty="0" smtClean="0">
                <a:solidFill>
                  <a:schemeClr val="bg1"/>
                </a:solidFill>
              </a:rPr>
              <a:t> Young People in Bielefeld</a:t>
            </a:r>
            <a:endParaRPr lang="de-DE" sz="16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6871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Winkel">
  <a:themeElements>
    <a:clrScheme name="Winkel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Winkel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微软雅黑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Jpan" typeface="ＭＳ Ｐゴシック"/>
        <a:font script="Hang" typeface="맑은 고딕"/>
        <a:font script="Hans" typeface="隶书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inkel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0000"/>
                <a:shade val="85000"/>
              </a:schemeClr>
              <a:schemeClr val="phClr">
                <a:tint val="95000"/>
                <a:shade val="99000"/>
              </a:schemeClr>
            </a:duotone>
          </a:blip>
          <a:tile tx="0" ty="0" sx="100000" sy="100000" flip="none" algn="tl"/>
        </a:blipFill>
        <a:blipFill rotWithShape="1">
          <a:blip xmlns:r="http://schemas.openxmlformats.org/officeDocument/2006/relationships" r:embed="rId2">
            <a:duotone>
              <a:schemeClr val="phClr">
                <a:tint val="93000"/>
                <a:shade val="85000"/>
              </a:schemeClr>
              <a:schemeClr val="phClr">
                <a:tint val="96000"/>
                <a:shade val="99000"/>
              </a:schemeClr>
            </a:duotone>
          </a:blip>
          <a:tile tx="0" ty="0" sx="90000" sy="9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0</TotalTime>
  <Words>1064</Words>
  <Application>Microsoft Office PowerPoint</Application>
  <PresentationFormat>Bildschirmpräsentation (4:3)</PresentationFormat>
  <Paragraphs>136</Paragraphs>
  <Slides>22</Slides>
  <Notes>7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22</vt:i4>
      </vt:variant>
    </vt:vector>
  </HeadingPairs>
  <TitlesOfParts>
    <vt:vector size="23" baseType="lpstr">
      <vt:lpstr>Winkel</vt:lpstr>
      <vt:lpstr>Offers of Learning Support and Educational Help in Bielefeld</vt:lpstr>
      <vt:lpstr>PowerPoint-Präsentation</vt:lpstr>
      <vt:lpstr>PowerPoint-Präsentation</vt:lpstr>
      <vt:lpstr>PowerPoint-Präsentation</vt:lpstr>
      <vt:lpstr>PowerPoint-Präsentation</vt:lpstr>
      <vt:lpstr>Free-Time activities for Young People in  Bielefeld</vt:lpstr>
      <vt:lpstr>Sports</vt:lpstr>
      <vt:lpstr>Here you can find information on sports in Bielefeld</vt:lpstr>
      <vt:lpstr>Shopping  </vt:lpstr>
      <vt:lpstr>Help on shopping on the Bielefeld webpage</vt:lpstr>
      <vt:lpstr>PowerPoint-Präsentation</vt:lpstr>
      <vt:lpstr>Eating Out</vt:lpstr>
      <vt:lpstr>Enjoy a Meal in Bielefeld  There are all kinds of restaurants in Bielefeld, from fast food places to exotic kind of food right up to the Michelin Star place. </vt:lpstr>
      <vt:lpstr>Museums, Galleries, Theatre</vt:lpstr>
      <vt:lpstr>Museums of Bielefeld </vt:lpstr>
      <vt:lpstr>Theatre of Bielefeld This Season:The Merchant of Venice, Don Carlo, Opera meets Rap and Miss Havisham`s wedding</vt:lpstr>
      <vt:lpstr>Luna Sennestadt A local Youth Center next to our school</vt:lpstr>
      <vt:lpstr>Luna </vt:lpstr>
      <vt:lpstr> Sportfreunde Sennestadt There are many Sports clubs right near the school and the local one is this:  </vt:lpstr>
      <vt:lpstr>Sports and free-time activites at THS Bielefeld </vt:lpstr>
      <vt:lpstr>Free-Time activities at THS for example: gymnastics, football, first aid</vt:lpstr>
      <vt:lpstr>PowerPoint-Präsentation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Offers of Learning Support and Educational Help in Bielefeld</dc:title>
  <dc:creator>cfuchs</dc:creator>
  <cp:lastModifiedBy>cfuchs</cp:lastModifiedBy>
  <cp:revision>25</cp:revision>
  <cp:lastPrinted>2016-09-24T13:04:38Z</cp:lastPrinted>
  <dcterms:created xsi:type="dcterms:W3CDTF">2016-09-23T14:09:47Z</dcterms:created>
  <dcterms:modified xsi:type="dcterms:W3CDTF">2016-10-23T10:14:48Z</dcterms:modified>
</cp:coreProperties>
</file>