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A00"/>
    <a:srgbClr val="F4EE00"/>
    <a:srgbClr val="FFFF66"/>
    <a:srgbClr val="FFFF99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48" autoAdjust="0"/>
  </p:normalViewPr>
  <p:slideViewPr>
    <p:cSldViewPr>
      <p:cViewPr varScale="1">
        <p:scale>
          <a:sx n="123" d="100"/>
          <a:sy n="123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March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467544" y="1196752"/>
            <a:ext cx="8229600" cy="445281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de-DE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anose="03060902040502070203" pitchFamily="66" charset="0"/>
              </a:rPr>
              <a:t>HEYY!!!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anose="03060902040502070203" pitchFamily="66" charset="0"/>
              </a:rPr>
              <a:t/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anose="03060902040502070203" pitchFamily="66" charset="0"/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anose="03060902040502070203" pitchFamily="66" charset="0"/>
              </a:rPr>
              <a:t>WELCOME TO OUR PRESENTATION.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anose="03060902040502070203" pitchFamily="66" charset="0"/>
              </a:rPr>
            </a:br>
            <a:r>
              <a:rPr lang="de-DE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anose="03060902040502070203" pitchFamily="66" charset="0"/>
              </a:rPr>
              <a:t>HAVE FUN!!!</a:t>
            </a:r>
            <a:endParaRPr lang="de-DE" sz="6600" dirty="0">
              <a:solidFill>
                <a:schemeClr val="tx1">
                  <a:lumMod val="75000"/>
                  <a:lumOff val="25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9237" y="1826801"/>
            <a:ext cx="5637010" cy="882119"/>
          </a:xfrm>
        </p:spPr>
        <p:txBody>
          <a:bodyPr/>
          <a:lstStyle/>
          <a:p>
            <a:pPr algn="ctr"/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16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it´s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schoolsystem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26313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de-DE" dirty="0" smtClean="0"/>
              <a:t>The German School System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09694"/>
            <a:ext cx="8454454" cy="2779546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354" y="578713"/>
            <a:ext cx="85689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de-DE" dirty="0" smtClean="0"/>
              <a:t>School System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Nordrhein-Westfalen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3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1835696" y="1675135"/>
            <a:ext cx="504056" cy="22322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Inhaltsplatzhalter 3" descr="Kindergarte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83769" y="3911264"/>
            <a:ext cx="6120679" cy="2088232"/>
          </a:xfrm>
          <a:prstGeom prst="rect">
            <a:avLst/>
          </a:prstGeom>
        </p:spPr>
      </p:pic>
      <p:sp>
        <p:nvSpPr>
          <p:cNvPr id="8" name="Textplatzhalter 8"/>
          <p:cNvSpPr txBox="1">
            <a:spLocks/>
          </p:cNvSpPr>
          <p:nvPr/>
        </p:nvSpPr>
        <p:spPr>
          <a:xfrm>
            <a:off x="4021586" y="4077072"/>
            <a:ext cx="321471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sz="2400" b="1" dirty="0" smtClean="0"/>
              <a:t>Kindergarden</a:t>
            </a:r>
            <a:r>
              <a:rPr lang="de-DE" dirty="0" smtClean="0"/>
              <a:t>                                                                 </a:t>
            </a:r>
          </a:p>
        </p:txBody>
      </p:sp>
      <p:sp>
        <p:nvSpPr>
          <p:cNvPr id="10" name="Fußzeilenplatzhalter 2"/>
          <p:cNvSpPr txBox="1">
            <a:spLocks/>
          </p:cNvSpPr>
          <p:nvPr/>
        </p:nvSpPr>
        <p:spPr>
          <a:xfrm>
            <a:off x="35496" y="4293096"/>
            <a:ext cx="2520280" cy="122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Pre-School</a:t>
            </a:r>
          </a:p>
          <a:p>
            <a:endParaRPr lang="en-US" sz="1400" dirty="0"/>
          </a:p>
          <a:p>
            <a:pPr marL="45720" indent="0">
              <a:buNone/>
            </a:pPr>
            <a:r>
              <a:rPr lang="de-DE" sz="1200" b="0" dirty="0"/>
              <a:t>Age</a:t>
            </a:r>
            <a:r>
              <a:rPr lang="de-DE" sz="1200" b="0" dirty="0" smtClean="0"/>
              <a:t>: </a:t>
            </a:r>
            <a:br>
              <a:rPr lang="de-DE" sz="1200" b="0" dirty="0" smtClean="0"/>
            </a:br>
            <a:r>
              <a:rPr lang="de-DE" sz="1200" b="0" dirty="0" err="1" smtClean="0"/>
              <a:t>from</a:t>
            </a:r>
            <a:r>
              <a:rPr lang="de-DE" sz="1200" b="0" dirty="0" smtClean="0"/>
              <a:t> </a:t>
            </a:r>
            <a:r>
              <a:rPr lang="de-DE" sz="1200" b="0" dirty="0"/>
              <a:t>3 </a:t>
            </a:r>
            <a:r>
              <a:rPr lang="de-DE" sz="1200" b="0" dirty="0" err="1" smtClean="0"/>
              <a:t>months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6 </a:t>
            </a:r>
            <a:r>
              <a:rPr lang="de-DE" sz="1200" b="0" dirty="0" err="1"/>
              <a:t>years</a:t>
            </a:r>
            <a:endParaRPr lang="de-DE" sz="1200" b="0" dirty="0"/>
          </a:p>
          <a:p>
            <a:endParaRPr lang="en-US" sz="14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-36512" y="260648"/>
            <a:ext cx="6345278" cy="62642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de-DE" sz="3200" dirty="0" smtClean="0"/>
              <a:t>NRW School System</a:t>
            </a:r>
            <a:endParaRPr lang="de-DE" sz="3200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35496" y="1275725"/>
            <a:ext cx="8568952" cy="2631658"/>
            <a:chOff x="179512" y="1275725"/>
            <a:chExt cx="8568952" cy="2631658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2627784" y="1646126"/>
              <a:ext cx="6120680" cy="2261257"/>
              <a:chOff x="2627784" y="1646126"/>
              <a:chExt cx="6120680" cy="2261257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627784" y="1675135"/>
                <a:ext cx="6120680" cy="22322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2176" y="2060848"/>
                <a:ext cx="5763982" cy="1800200"/>
              </a:xfrm>
              <a:prstGeom prst="rect">
                <a:avLst/>
              </a:prstGeom>
            </p:spPr>
          </p:pic>
          <p:sp>
            <p:nvSpPr>
              <p:cNvPr id="24" name="Textplatzhalter 8"/>
              <p:cNvSpPr txBox="1">
                <a:spLocks/>
              </p:cNvSpPr>
              <p:nvPr/>
            </p:nvSpPr>
            <p:spPr>
              <a:xfrm>
                <a:off x="3491880" y="1646126"/>
                <a:ext cx="4320479" cy="7200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None/>
                </a:pPr>
                <a:r>
                  <a:rPr lang="de-DE" sz="2400" b="1" dirty="0" smtClean="0"/>
                  <a:t>Grundschule / Sonderschule</a:t>
                </a:r>
                <a:endParaRPr lang="de-DE" dirty="0" smtClean="0"/>
              </a:p>
            </p:txBody>
          </p:sp>
        </p:grpSp>
        <p:sp>
          <p:nvSpPr>
            <p:cNvPr id="27" name="Textfeld 26"/>
            <p:cNvSpPr txBox="1"/>
            <p:nvPr/>
          </p:nvSpPr>
          <p:spPr>
            <a:xfrm>
              <a:off x="1835696" y="1275725"/>
              <a:ext cx="79208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DE" b="1" u="sng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class</a:t>
              </a:r>
              <a:endParaRPr lang="de-DE" b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buNone/>
              </a:pPr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                                                                                    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                                                                                    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                                                                                    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                                                                                      </a:t>
              </a:r>
            </a:p>
            <a:p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79512" y="2540534"/>
              <a:ext cx="1584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Primary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School</a:t>
              </a:r>
            </a:p>
            <a:p>
              <a:pPr lvl="0"/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lvl="0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Age: 6 to 9 years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22" name="Ovale Legende 21"/>
          <p:cNvSpPr/>
          <p:nvPr/>
        </p:nvSpPr>
        <p:spPr>
          <a:xfrm>
            <a:off x="5492131" y="116632"/>
            <a:ext cx="3384376" cy="1333666"/>
          </a:xfrm>
          <a:prstGeom prst="wedgeEllipseCallout">
            <a:avLst>
              <a:gd name="adj1" fmla="val -24056"/>
              <a:gd name="adj2" fmla="val 74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special</a:t>
            </a:r>
            <a:r>
              <a:rPr lang="de-DE" sz="1600" dirty="0" smtClean="0"/>
              <a:t> </a:t>
            </a:r>
            <a:r>
              <a:rPr lang="de-DE" sz="1600" dirty="0" err="1"/>
              <a:t>school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mentally</a:t>
            </a:r>
            <a:r>
              <a:rPr lang="de-DE" sz="1600" dirty="0"/>
              <a:t> / </a:t>
            </a:r>
            <a:r>
              <a:rPr lang="de-DE" sz="1600" dirty="0" err="1"/>
              <a:t>physically</a:t>
            </a:r>
            <a:r>
              <a:rPr lang="de-DE" sz="1600" dirty="0"/>
              <a:t> </a:t>
            </a:r>
            <a:r>
              <a:rPr lang="de-DE" sz="1600" dirty="0" err="1"/>
              <a:t>handicapped</a:t>
            </a:r>
            <a:r>
              <a:rPr lang="de-DE" sz="1600" dirty="0"/>
              <a:t> </a:t>
            </a:r>
            <a:r>
              <a:rPr lang="de-DE" sz="1600" dirty="0" err="1" smtClean="0"/>
              <a:t>children</a:t>
            </a:r>
            <a:endParaRPr lang="de-DE" sz="1600" dirty="0"/>
          </a:p>
        </p:txBody>
      </p:sp>
      <p:grpSp>
        <p:nvGrpSpPr>
          <p:cNvPr id="189" name="Gruppieren 188"/>
          <p:cNvGrpSpPr/>
          <p:nvPr/>
        </p:nvGrpSpPr>
        <p:grpSpPr>
          <a:xfrm>
            <a:off x="1691680" y="980728"/>
            <a:ext cx="792088" cy="5355312"/>
            <a:chOff x="1835696" y="980728"/>
            <a:chExt cx="792088" cy="5355312"/>
          </a:xfrm>
        </p:grpSpPr>
        <p:sp>
          <p:nvSpPr>
            <p:cNvPr id="190" name="Rechteck 189"/>
            <p:cNvSpPr/>
            <p:nvPr/>
          </p:nvSpPr>
          <p:spPr>
            <a:xfrm>
              <a:off x="1979712" y="1412776"/>
              <a:ext cx="504056" cy="49209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Textfeld 190"/>
            <p:cNvSpPr txBox="1"/>
            <p:nvPr/>
          </p:nvSpPr>
          <p:spPr>
            <a:xfrm>
              <a:off x="1835696" y="980728"/>
              <a:ext cx="792088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DE" b="1" u="sng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class</a:t>
              </a:r>
              <a:endParaRPr lang="de-DE" b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buNone/>
              </a:pPr>
              <a:endPara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buNone/>
              </a:pP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b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                                                                                     </a:t>
              </a:r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                                                                                    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                                                                                    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                                                                                      </a:t>
              </a:r>
            </a:p>
            <a:p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35496" y="1412776"/>
            <a:ext cx="8566442" cy="2689490"/>
            <a:chOff x="180182" y="1412776"/>
            <a:chExt cx="8566442" cy="2689490"/>
          </a:xfrm>
        </p:grpSpPr>
        <p:sp>
          <p:nvSpPr>
            <p:cNvPr id="193" name="Rechteck 192"/>
            <p:cNvSpPr/>
            <p:nvPr/>
          </p:nvSpPr>
          <p:spPr>
            <a:xfrm>
              <a:off x="2627783" y="1412776"/>
              <a:ext cx="1222296" cy="268949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3850079" y="1412776"/>
              <a:ext cx="1222296" cy="2689490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5074681" y="1412776"/>
              <a:ext cx="1222296" cy="2689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6296977" y="1412776"/>
              <a:ext cx="1222296" cy="26894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7524328" y="1844824"/>
              <a:ext cx="1222296" cy="22574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Textfeld 197"/>
            <p:cNvSpPr txBox="1"/>
            <p:nvPr/>
          </p:nvSpPr>
          <p:spPr>
            <a:xfrm>
              <a:off x="180182" y="2449744"/>
              <a:ext cx="179952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Secondary School</a:t>
              </a:r>
            </a:p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(first phase)</a:t>
              </a:r>
              <a:b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Age: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10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to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16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years</a:t>
              </a:r>
            </a:p>
            <a:p>
              <a:pPr lvl="0"/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9" name="Textfeld 198"/>
            <p:cNvSpPr txBox="1"/>
            <p:nvPr/>
          </p:nvSpPr>
          <p:spPr>
            <a:xfrm>
              <a:off x="2627784" y="1412776"/>
              <a:ext cx="1255472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1200" b="1" dirty="0" smtClean="0"/>
                <a:t>Gesamtschule</a:t>
              </a:r>
              <a:br>
                <a:rPr lang="de-DE" sz="1200" b="1" dirty="0" smtClean="0"/>
              </a:br>
              <a:r>
                <a:rPr lang="de-DE" sz="1100" b="1" dirty="0">
                  <a:solidFill>
                    <a:prstClr val="black"/>
                  </a:solidFill>
                </a:rPr>
                <a:t>(</a:t>
              </a:r>
              <a:r>
                <a:rPr lang="de-DE" sz="1100" b="1" dirty="0" err="1">
                  <a:solidFill>
                    <a:prstClr val="black"/>
                  </a:solidFill>
                </a:rPr>
                <a:t>Comprehensive</a:t>
              </a:r>
              <a:r>
                <a:rPr lang="de-DE" sz="1100" b="1" dirty="0">
                  <a:solidFill>
                    <a:prstClr val="black"/>
                  </a:solidFill>
                </a:rPr>
                <a:t/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>
                  <a:solidFill>
                    <a:prstClr val="black"/>
                  </a:solidFill>
                </a:rPr>
                <a:t>School, </a:t>
              </a:r>
              <a:r>
                <a:rPr lang="de-DE" sz="1100" b="1" dirty="0" err="1">
                  <a:solidFill>
                    <a:prstClr val="black"/>
                  </a:solidFill>
                </a:rPr>
                <a:t>may</a:t>
              </a:r>
              <a:r>
                <a:rPr lang="de-DE" sz="1100" b="1" dirty="0">
                  <a:solidFill>
                    <a:prstClr val="black"/>
                  </a:solidFill>
                </a:rPr>
                <a:t/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 err="1">
                  <a:solidFill>
                    <a:prstClr val="black"/>
                  </a:solidFill>
                </a:rPr>
                <a:t>combine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 err="1">
                  <a:solidFill>
                    <a:prstClr val="black"/>
                  </a:solidFill>
                </a:rPr>
                <a:t>elements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r>
                <a:rPr lang="de-DE" sz="1100" b="1" dirty="0" err="1">
                  <a:solidFill>
                    <a:prstClr val="black"/>
                  </a:solidFill>
                </a:rPr>
                <a:t>of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r>
                <a:rPr lang="de-DE" sz="1100" b="1" dirty="0" err="1">
                  <a:solidFill>
                    <a:prstClr val="black"/>
                  </a:solidFill>
                </a:rPr>
                <a:t>the</a:t>
              </a:r>
              <a:r>
                <a:rPr lang="de-DE" sz="1100" b="1" dirty="0">
                  <a:solidFill>
                    <a:prstClr val="black"/>
                  </a:solidFill>
                </a:rPr>
                <a:t/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 err="1">
                  <a:solidFill>
                    <a:prstClr val="black"/>
                  </a:solidFill>
                </a:rPr>
                <a:t>other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r>
                <a:rPr lang="de-DE" sz="1100" b="1" dirty="0" err="1">
                  <a:solidFill>
                    <a:prstClr val="black"/>
                  </a:solidFill>
                </a:rPr>
                <a:t>schools</a:t>
              </a:r>
              <a:r>
                <a:rPr lang="de-DE" sz="1100" b="1" dirty="0">
                  <a:solidFill>
                    <a:prstClr val="black"/>
                  </a:solidFill>
                </a:rPr>
                <a:t>)</a:t>
              </a:r>
            </a:p>
            <a:p>
              <a:endParaRPr lang="de-DE" sz="1200" b="1" dirty="0"/>
            </a:p>
          </p:txBody>
        </p:sp>
        <p:sp>
          <p:nvSpPr>
            <p:cNvPr id="200" name="Textfeld 199"/>
            <p:cNvSpPr txBox="1"/>
            <p:nvPr/>
          </p:nvSpPr>
          <p:spPr>
            <a:xfrm>
              <a:off x="3852590" y="1412776"/>
              <a:ext cx="1255472" cy="1492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de-DE" sz="1200" b="1" dirty="0" smtClean="0"/>
                <a:t>Sekundar-</a:t>
              </a:r>
              <a:br>
                <a:rPr lang="de-DE" sz="1200" b="1" dirty="0" smtClean="0"/>
              </a:br>
              <a:r>
                <a:rPr lang="de-DE" sz="1200" b="1" dirty="0" smtClean="0"/>
                <a:t>schule</a:t>
              </a:r>
              <a:br>
                <a:rPr lang="de-DE" sz="1200" b="1" dirty="0" smtClean="0"/>
              </a:br>
              <a:r>
                <a:rPr lang="de-DE" sz="1100" b="1" dirty="0">
                  <a:solidFill>
                    <a:prstClr val="black"/>
                  </a:solidFill>
                </a:rPr>
                <a:t>(</a:t>
              </a:r>
              <a:r>
                <a:rPr lang="de-DE" sz="1100" b="1" dirty="0" err="1">
                  <a:solidFill>
                    <a:prstClr val="black"/>
                  </a:solidFill>
                </a:rPr>
                <a:t>Comprehensive</a:t>
              </a:r>
              <a:r>
                <a:rPr lang="de-DE" sz="1100" b="1" dirty="0">
                  <a:solidFill>
                    <a:prstClr val="black"/>
                  </a:solidFill>
                </a:rPr>
                <a:t/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>
                  <a:solidFill>
                    <a:prstClr val="black"/>
                  </a:solidFill>
                </a:rPr>
                <a:t>School, </a:t>
              </a:r>
              <a:r>
                <a:rPr lang="de-DE" sz="1100" b="1" dirty="0" err="1">
                  <a:solidFill>
                    <a:prstClr val="black"/>
                  </a:solidFill>
                </a:rPr>
                <a:t>may</a:t>
              </a:r>
              <a:r>
                <a:rPr lang="de-DE" sz="1100" b="1" dirty="0">
                  <a:solidFill>
                    <a:prstClr val="black"/>
                  </a:solidFill>
                </a:rPr>
                <a:t/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 err="1">
                  <a:solidFill>
                    <a:prstClr val="black"/>
                  </a:solidFill>
                </a:rPr>
                <a:t>combine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 err="1">
                  <a:solidFill>
                    <a:prstClr val="black"/>
                  </a:solidFill>
                </a:rPr>
                <a:t>elements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r>
                <a:rPr lang="de-DE" sz="1100" b="1" dirty="0" err="1">
                  <a:solidFill>
                    <a:prstClr val="black"/>
                  </a:solidFill>
                </a:rPr>
                <a:t>of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r>
                <a:rPr lang="de-DE" sz="1100" b="1" dirty="0" err="1">
                  <a:solidFill>
                    <a:prstClr val="black"/>
                  </a:solidFill>
                </a:rPr>
                <a:t>the</a:t>
              </a:r>
              <a:r>
                <a:rPr lang="de-DE" sz="1100" b="1" dirty="0">
                  <a:solidFill>
                    <a:prstClr val="black"/>
                  </a:solidFill>
                </a:rPr>
                <a:t/>
              </a:r>
              <a:br>
                <a:rPr lang="de-DE" sz="1100" b="1" dirty="0">
                  <a:solidFill>
                    <a:prstClr val="black"/>
                  </a:solidFill>
                </a:rPr>
              </a:br>
              <a:r>
                <a:rPr lang="de-DE" sz="1100" b="1" dirty="0" err="1">
                  <a:solidFill>
                    <a:prstClr val="black"/>
                  </a:solidFill>
                </a:rPr>
                <a:t>other</a:t>
              </a:r>
              <a:r>
                <a:rPr lang="de-DE" sz="1100" b="1" dirty="0">
                  <a:solidFill>
                    <a:prstClr val="black"/>
                  </a:solidFill>
                </a:rPr>
                <a:t> </a:t>
              </a:r>
              <a:r>
                <a:rPr lang="de-DE" sz="1100" b="1" dirty="0" err="1">
                  <a:solidFill>
                    <a:prstClr val="black"/>
                  </a:solidFill>
                </a:rPr>
                <a:t>schools</a:t>
              </a:r>
              <a:r>
                <a:rPr lang="de-DE" sz="1100" b="1" dirty="0">
                  <a:solidFill>
                    <a:prstClr val="black"/>
                  </a:solidFill>
                </a:rPr>
                <a:t>)</a:t>
              </a:r>
            </a:p>
            <a:p>
              <a:pPr algn="ctr"/>
              <a:endParaRPr lang="de-DE" sz="1200" b="1" dirty="0"/>
            </a:p>
          </p:txBody>
        </p:sp>
        <p:sp>
          <p:nvSpPr>
            <p:cNvPr id="201" name="Textfeld 200"/>
            <p:cNvSpPr txBox="1"/>
            <p:nvPr/>
          </p:nvSpPr>
          <p:spPr>
            <a:xfrm>
              <a:off x="5153851" y="1426676"/>
              <a:ext cx="1074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Hauptschule</a:t>
              </a:r>
              <a:endParaRPr lang="de-DE" sz="1200" b="1" dirty="0"/>
            </a:p>
          </p:txBody>
        </p:sp>
        <p:sp>
          <p:nvSpPr>
            <p:cNvPr id="202" name="Textfeld 201"/>
            <p:cNvSpPr txBox="1"/>
            <p:nvPr/>
          </p:nvSpPr>
          <p:spPr>
            <a:xfrm>
              <a:off x="6431070" y="1443137"/>
              <a:ext cx="9541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Realschule</a:t>
              </a:r>
              <a:endParaRPr lang="de-DE" sz="1200" b="1" dirty="0"/>
            </a:p>
          </p:txBody>
        </p:sp>
        <p:sp>
          <p:nvSpPr>
            <p:cNvPr id="203" name="Textfeld 202"/>
            <p:cNvSpPr txBox="1"/>
            <p:nvPr/>
          </p:nvSpPr>
          <p:spPr>
            <a:xfrm>
              <a:off x="7629571" y="1888341"/>
              <a:ext cx="1011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Gymnasium</a:t>
              </a:r>
              <a:endParaRPr lang="de-DE" sz="1200" b="1" dirty="0"/>
            </a:p>
          </p:txBody>
        </p:sp>
        <p:pic>
          <p:nvPicPr>
            <p:cNvPr id="204" name="Grafik 20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122" y="2321851"/>
              <a:ext cx="2356908" cy="1462990"/>
            </a:xfrm>
            <a:prstGeom prst="rect">
              <a:avLst/>
            </a:prstGeom>
          </p:spPr>
        </p:pic>
        <p:pic>
          <p:nvPicPr>
            <p:cNvPr id="205" name="Grafik 20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94" y="2613181"/>
              <a:ext cx="1868975" cy="1391883"/>
            </a:xfrm>
            <a:prstGeom prst="rect">
              <a:avLst/>
            </a:prstGeom>
          </p:spPr>
        </p:pic>
      </p:grpSp>
      <p:sp>
        <p:nvSpPr>
          <p:cNvPr id="255" name="Rechteck 254"/>
          <p:cNvSpPr/>
          <p:nvPr/>
        </p:nvSpPr>
        <p:spPr>
          <a:xfrm>
            <a:off x="1910969" y="3794556"/>
            <a:ext cx="504056" cy="2730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6" name="Gruppieren 255"/>
          <p:cNvGrpSpPr/>
          <p:nvPr/>
        </p:nvGrpSpPr>
        <p:grpSpPr>
          <a:xfrm>
            <a:off x="1763018" y="976074"/>
            <a:ext cx="7416824" cy="5909310"/>
            <a:chOff x="1763018" y="826541"/>
            <a:chExt cx="7416824" cy="5909310"/>
          </a:xfrm>
        </p:grpSpPr>
        <p:grpSp>
          <p:nvGrpSpPr>
            <p:cNvPr id="257" name="Gruppieren 256"/>
            <p:cNvGrpSpPr/>
            <p:nvPr/>
          </p:nvGrpSpPr>
          <p:grpSpPr>
            <a:xfrm>
              <a:off x="1763018" y="826541"/>
              <a:ext cx="7416824" cy="5909310"/>
              <a:chOff x="1835696" y="826541"/>
              <a:chExt cx="7416824" cy="5909310"/>
            </a:xfrm>
          </p:grpSpPr>
          <p:sp>
            <p:nvSpPr>
              <p:cNvPr id="268" name="Rechteck 267"/>
              <p:cNvSpPr/>
              <p:nvPr/>
            </p:nvSpPr>
            <p:spPr>
              <a:xfrm>
                <a:off x="1979711" y="1337139"/>
                <a:ext cx="507992" cy="1295849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Textfeld 268"/>
              <p:cNvSpPr txBox="1"/>
              <p:nvPr/>
            </p:nvSpPr>
            <p:spPr>
              <a:xfrm>
                <a:off x="1835696" y="826541"/>
                <a:ext cx="792088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de-DE" b="1" u="sng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class</a:t>
                </a:r>
                <a:endParaRPr lang="de-DE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13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12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11</a:t>
                </a:r>
              </a:p>
              <a:p>
                <a:pPr algn="ctr">
                  <a:buNone/>
                </a:pPr>
                <a:r>
                  <a:rPr lang="de-DE" b="1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de-DE" b="1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de-DE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10</a:t>
                </a:r>
                <a:endPara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  <a:b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0" name="Rechteck 269"/>
              <p:cNvSpPr/>
              <p:nvPr/>
            </p:nvSpPr>
            <p:spPr>
              <a:xfrm>
                <a:off x="2627782" y="1340769"/>
                <a:ext cx="2034000" cy="1295849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Textfeld 270"/>
              <p:cNvSpPr txBox="1"/>
              <p:nvPr/>
            </p:nvSpPr>
            <p:spPr>
              <a:xfrm>
                <a:off x="2738145" y="1694997"/>
                <a:ext cx="1843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University and College </a:t>
                </a:r>
                <a:r>
                  <a:rPr lang="en-US" sz="1200" b="1" dirty="0" smtClean="0"/>
                  <a:t/>
                </a:r>
                <a:br>
                  <a:rPr lang="en-US" sz="1200" b="1" dirty="0" smtClean="0"/>
                </a:br>
                <a:r>
                  <a:rPr lang="en-US" sz="1200" b="1" dirty="0" smtClean="0"/>
                  <a:t>preparatory </a:t>
                </a:r>
                <a:r>
                  <a:rPr lang="en-US" sz="1200" b="1" dirty="0"/>
                  <a:t>classes  </a:t>
                </a:r>
                <a:endParaRPr lang="en-US" sz="1200" b="1" dirty="0" smtClean="0"/>
              </a:p>
              <a:p>
                <a:pPr algn="ctr"/>
                <a:r>
                  <a:rPr lang="en-US" sz="1200" b="1" dirty="0" smtClean="0"/>
                  <a:t>at </a:t>
                </a:r>
                <a:r>
                  <a:rPr lang="en-US" sz="1200" b="1" dirty="0" err="1" smtClean="0"/>
                  <a:t>Gesamtschule</a:t>
                </a:r>
                <a:endParaRPr lang="de-DE" sz="1200" b="1" dirty="0"/>
              </a:p>
            </p:txBody>
          </p:sp>
          <p:sp>
            <p:nvSpPr>
              <p:cNvPr id="272" name="Rechteck 271"/>
              <p:cNvSpPr/>
              <p:nvPr/>
            </p:nvSpPr>
            <p:spPr>
              <a:xfrm>
                <a:off x="4644008" y="1340768"/>
                <a:ext cx="2068616" cy="1295849"/>
              </a:xfrm>
              <a:prstGeom prst="rect">
                <a:avLst/>
              </a:prstGeom>
              <a:solidFill>
                <a:srgbClr val="F4E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Rechteck 272"/>
              <p:cNvSpPr/>
              <p:nvPr/>
            </p:nvSpPr>
            <p:spPr>
              <a:xfrm>
                <a:off x="6712624" y="1772817"/>
                <a:ext cx="2034000" cy="1080120"/>
              </a:xfrm>
              <a:prstGeom prst="rect">
                <a:avLst/>
              </a:prstGeom>
              <a:solidFill>
                <a:srgbClr val="DFDA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Textfeld 273"/>
              <p:cNvSpPr txBox="1"/>
              <p:nvPr/>
            </p:nvSpPr>
            <p:spPr>
              <a:xfrm>
                <a:off x="6807737" y="1916832"/>
                <a:ext cx="1843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University and College </a:t>
                </a:r>
                <a:r>
                  <a:rPr lang="en-US" sz="1200" b="1" dirty="0" smtClean="0"/>
                  <a:t/>
                </a:r>
                <a:br>
                  <a:rPr lang="en-US" sz="1200" b="1" dirty="0" smtClean="0"/>
                </a:br>
                <a:r>
                  <a:rPr lang="en-US" sz="1200" b="1" dirty="0" smtClean="0"/>
                  <a:t>preparatory </a:t>
                </a:r>
                <a:r>
                  <a:rPr lang="en-US" sz="1200" b="1" dirty="0"/>
                  <a:t>classes  </a:t>
                </a:r>
                <a:endParaRPr lang="en-US" sz="1200" b="1" dirty="0" smtClean="0"/>
              </a:p>
              <a:p>
                <a:pPr algn="ctr"/>
                <a:r>
                  <a:rPr lang="en-US" sz="1200" b="1" dirty="0" smtClean="0"/>
                  <a:t>in Gymnasium</a:t>
                </a:r>
                <a:endParaRPr lang="de-DE" sz="1200" b="1" dirty="0"/>
              </a:p>
            </p:txBody>
          </p:sp>
          <p:sp>
            <p:nvSpPr>
              <p:cNvPr id="275" name="Textfeld 274"/>
              <p:cNvSpPr txBox="1"/>
              <p:nvPr/>
            </p:nvSpPr>
            <p:spPr>
              <a:xfrm>
                <a:off x="4644008" y="1477233"/>
                <a:ext cx="20686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Vocational High School</a:t>
                </a:r>
              </a:p>
              <a:p>
                <a:pPr algn="ctr"/>
                <a:r>
                  <a:rPr lang="en-US" sz="1200" b="1" dirty="0" smtClean="0"/>
                  <a:t>Vocational School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Technical College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(apprenticeship combines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work and school)</a:t>
                </a:r>
                <a:endParaRPr lang="de-DE" sz="1200" b="1" dirty="0"/>
              </a:p>
            </p:txBody>
          </p:sp>
          <p:sp>
            <p:nvSpPr>
              <p:cNvPr id="276" name="Rechteck 275"/>
              <p:cNvSpPr/>
              <p:nvPr/>
            </p:nvSpPr>
            <p:spPr>
              <a:xfrm>
                <a:off x="8676455" y="1772817"/>
                <a:ext cx="467545" cy="1080119"/>
              </a:xfrm>
              <a:prstGeom prst="rect">
                <a:avLst/>
              </a:prstGeom>
              <a:solidFill>
                <a:srgbClr val="DFDA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7" name="Textfeld 276"/>
              <p:cNvSpPr txBox="1"/>
              <p:nvPr/>
            </p:nvSpPr>
            <p:spPr>
              <a:xfrm>
                <a:off x="8460432" y="1220554"/>
                <a:ext cx="79208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de-DE" sz="1600" b="1" u="sng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class</a:t>
                </a:r>
                <a:endParaRPr lang="de-DE" sz="16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sz="16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12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11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10</a:t>
                </a:r>
                <a:r>
                  <a:rPr lang="de-DE" sz="1600" b="1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de-DE" sz="1600" b="1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de-DE" sz="16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sz="16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buNone/>
                </a:pPr>
                <a:endParaRPr lang="de-DE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  <a:b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58" name="Gruppieren 257"/>
            <p:cNvGrpSpPr/>
            <p:nvPr/>
          </p:nvGrpSpPr>
          <p:grpSpPr>
            <a:xfrm>
              <a:off x="3182842" y="2636617"/>
              <a:ext cx="4879956" cy="1440455"/>
              <a:chOff x="3182842" y="2636617"/>
              <a:chExt cx="4879956" cy="1440455"/>
            </a:xfrm>
          </p:grpSpPr>
          <p:cxnSp>
            <p:nvCxnSpPr>
              <p:cNvPr id="259" name="Gerade Verbindung mit Pfeil 258"/>
              <p:cNvCxnSpPr>
                <a:stCxn id="260" idx="7"/>
              </p:cNvCxnSpPr>
              <p:nvPr/>
            </p:nvCxnSpPr>
            <p:spPr>
              <a:xfrm flipV="1">
                <a:off x="5656555" y="2852938"/>
                <a:ext cx="2406243" cy="2706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Ellipse 259"/>
              <p:cNvSpPr/>
              <p:nvPr/>
            </p:nvSpPr>
            <p:spPr>
              <a:xfrm>
                <a:off x="5533630" y="310251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1" name="Gerade Verbindung mit Pfeil 59"/>
              <p:cNvCxnSpPr>
                <a:endCxn id="260" idx="6"/>
              </p:cNvCxnSpPr>
              <p:nvPr/>
            </p:nvCxnSpPr>
            <p:spPr>
              <a:xfrm rot="16200000" flipV="1">
                <a:off x="6418949" y="2433223"/>
                <a:ext cx="902546" cy="2385152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 Verbindung mit Pfeil 261"/>
              <p:cNvCxnSpPr>
                <a:endCxn id="260" idx="5"/>
              </p:cNvCxnSpPr>
              <p:nvPr/>
            </p:nvCxnSpPr>
            <p:spPr>
              <a:xfrm flipH="1" flipV="1">
                <a:off x="5656555" y="3225443"/>
                <a:ext cx="1178892" cy="4195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 Verbindung mit Pfeil 262"/>
              <p:cNvCxnSpPr/>
              <p:nvPr/>
            </p:nvCxnSpPr>
            <p:spPr>
              <a:xfrm flipH="1" flipV="1">
                <a:off x="5607536" y="3246534"/>
                <a:ext cx="5615" cy="3984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 Verbindung mit Pfeil 263"/>
              <p:cNvCxnSpPr>
                <a:endCxn id="260" idx="3"/>
              </p:cNvCxnSpPr>
              <p:nvPr/>
            </p:nvCxnSpPr>
            <p:spPr>
              <a:xfrm flipV="1">
                <a:off x="4388549" y="3225443"/>
                <a:ext cx="1166172" cy="4195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 Verbindung mit Pfeil 264"/>
              <p:cNvCxnSpPr>
                <a:endCxn id="260" idx="2"/>
              </p:cNvCxnSpPr>
              <p:nvPr/>
            </p:nvCxnSpPr>
            <p:spPr>
              <a:xfrm flipV="1">
                <a:off x="3182842" y="3174526"/>
                <a:ext cx="2350788" cy="47049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 Verbindung mit Pfeil 265"/>
              <p:cNvCxnSpPr>
                <a:stCxn id="260" idx="0"/>
                <a:endCxn id="272" idx="2"/>
              </p:cNvCxnSpPr>
              <p:nvPr/>
            </p:nvCxnSpPr>
            <p:spPr>
              <a:xfrm flipV="1">
                <a:off x="5605638" y="2636617"/>
                <a:ext cx="0" cy="46590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 Verbindung mit Pfeil 266"/>
              <p:cNvCxnSpPr>
                <a:stCxn id="260" idx="1"/>
                <a:endCxn id="270" idx="2"/>
              </p:cNvCxnSpPr>
              <p:nvPr/>
            </p:nvCxnSpPr>
            <p:spPr>
              <a:xfrm flipH="1" flipV="1">
                <a:off x="3572104" y="2636618"/>
                <a:ext cx="1982617" cy="4869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8" name="Textfeld 277"/>
          <p:cNvSpPr txBox="1"/>
          <p:nvPr/>
        </p:nvSpPr>
        <p:spPr>
          <a:xfrm>
            <a:off x="107504" y="1562309"/>
            <a:ext cx="17995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Secondary School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(second phase)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Age: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16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to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19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years</a:t>
            </a:r>
          </a:p>
          <a:p>
            <a:pPr lvl="0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962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4791E-6 L 0.00399 0.53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6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623E-8 L -0.004 0.54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0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75341E-6 L 0.0026 0.566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83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8584E-6 L -4.44444E-6 0.352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4025E-6 L 2.77778E-6 0.355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2.22222E-6 0.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0.323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8" grpId="0"/>
      <p:bldP spid="8" grpId="1"/>
      <p:bldP spid="10" grpId="0"/>
      <p:bldP spid="10" grpId="1"/>
      <p:bldP spid="23" grpId="0"/>
      <p:bldP spid="22" grpId="0" animBg="1"/>
      <p:bldP spid="22" grpId="1" animBg="1"/>
      <p:bldP spid="255" grpId="0" animBg="1"/>
      <p:bldP spid="2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 rot="20868481">
            <a:off x="770901" y="1568319"/>
            <a:ext cx="8229600" cy="5797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/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>THANK YOU FOR WATCHING OUR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>PRESENTATION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/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>WE HOPE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>YOU LIKED IT!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>;D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</a:b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95</Words>
  <Application>Microsoft Office PowerPoint</Application>
  <PresentationFormat>Bildschirmpräsentation (4:3)</PresentationFormat>
  <Paragraphs>77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Slipstream</vt:lpstr>
      <vt:lpstr>PowerPoint-Präsentation</vt:lpstr>
      <vt:lpstr>The German School System</vt:lpstr>
      <vt:lpstr>PowerPoint-Präsentation</vt:lpstr>
      <vt:lpstr> THANK YOU FOR WATCHING OUR PRESENTATION  WE HOPE YOU LIKED IT! ;D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cfuchs</dc:creator>
  <cp:lastModifiedBy>cfuchs</cp:lastModifiedBy>
  <cp:revision>33</cp:revision>
  <dcterms:created xsi:type="dcterms:W3CDTF">2016-03-25T10:35:14Z</dcterms:created>
  <dcterms:modified xsi:type="dcterms:W3CDTF">2016-03-25T16:27:28Z</dcterms:modified>
</cp:coreProperties>
</file>