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5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6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E0F72-F65A-40AB-AE53-969CFB14487D}" type="datetimeFigureOut">
              <a:rPr lang="de-AT" smtClean="0"/>
              <a:t>31.03.2016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927A2-A11E-4418-8AC3-1EC7010F39F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1236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smtClean="0"/>
              <a:t>Master-Untertitelformat bearbeiten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75592-6415-42FB-852A-2E53E73393BA}" type="datetime1">
              <a:rPr lang="de-AT" smtClean="0"/>
              <a:t>31.03.2016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‹Nr.›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AFDE-454D-474B-9995-5E0872373FFB}" type="datetime1">
              <a:rPr lang="de-AT" smtClean="0"/>
              <a:t>31.03.2016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A20F12-E7E4-4B6D-8E84-4BCAAB1903BA}" type="datetime1">
              <a:rPr lang="de-AT" smtClean="0"/>
              <a:t>31.03.2016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‹Nr.›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Beschriftu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B65696-AC50-474A-B0B3-EEE82AC23B0A}" type="datetime1">
              <a:rPr lang="de-AT" smtClean="0"/>
              <a:t>31.03.2016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AT" smtClean="0"/>
              <a:t>Bild auf Platzhalter ziehen oder durch Klicken auf Symbol hinzufügen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er mit Beschriftu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E8676A1-20BB-41DB-8A33-7B20A5CF0E40}" type="datetime1">
              <a:rPr lang="de-AT" smtClean="0"/>
              <a:t>31.03.2016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AT" smtClean="0"/>
              <a:t>Bild auf Platzhalter ziehen oder durch Klicken auf Symbol hinzufügen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AT" smtClean="0"/>
              <a:t>Bild auf Platzhalter ziehen oder durch Klicken auf Symbol hinzufügen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de-AT" smtClean="0"/>
              <a:t>Bild auf Platzhalter ziehen oder durch Klicken auf Symbol hinzufügen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2EA43-AABD-429A-B2CA-6F8441E684D9}" type="datetime1">
              <a:rPr lang="de-AT" smtClean="0"/>
              <a:t>31.03.2016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757-189B-4CAA-860D-AFF6E59AC07D}" type="datetime1">
              <a:rPr lang="de-AT" smtClean="0"/>
              <a:t>31.03.2016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ußform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34E80-2F9E-4D39-9481-9D87018250D2}" type="datetime1">
              <a:rPr lang="de-AT" smtClean="0"/>
              <a:t>31.03.2016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34DB-05DF-404A-B73B-8ACA22712BE8}" type="datetime1">
              <a:rPr lang="de-AT" smtClean="0"/>
              <a:t>31.03.2016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A09D639-69F9-4942-9A71-B7B494676902}" type="datetime1">
              <a:rPr lang="de-AT" smtClean="0"/>
              <a:t>31.03.2016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DA2A7-27D9-48FB-8A17-325A41B6EABD}" type="datetime1">
              <a:rPr lang="de-AT" smtClean="0"/>
              <a:t>31.03.2016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smtClean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A31C-D58B-46AC-85DC-C66BC04BD46E}" type="datetime1">
              <a:rPr lang="de-AT" smtClean="0"/>
              <a:t>31.03.2016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nhalte, oben und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AF27-760D-4046-8A00-5152CDE45556}" type="datetime1">
              <a:rPr lang="de-AT" smtClean="0"/>
              <a:t>31.03.2016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DA9B-55C3-477A-8804-5D6A2E198375}" type="datetime1">
              <a:rPr lang="de-AT" smtClean="0"/>
              <a:t>31.03.2016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93DAB-B23E-48FF-A455-B626B7964F4E}" type="datetime1">
              <a:rPr lang="de-AT" smtClean="0"/>
              <a:t>31.03.2016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ED50-E876-4A1A-B7A2-03FB25ADA43E}" type="datetime1">
              <a:rPr lang="de-AT" smtClean="0"/>
              <a:t>31.03.2016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AT" smtClean="0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183B4BF-3CC9-4B16-976F-5E3CBBE33BE0}" type="datetime1">
              <a:rPr lang="de-AT" smtClean="0"/>
              <a:t>31.03.2016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ED21330-81B8-4AA8-AC28-6D91C9528807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  <p:sldLayoutId id="2147483978" r:id="rId13"/>
    <p:sldLayoutId id="2147483979" r:id="rId14"/>
    <p:sldLayoutId id="2147483980" r:id="rId15"/>
    <p:sldLayoutId id="2147483981" r:id="rId16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4632" cy="2952328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The </a:t>
            </a:r>
            <a:r>
              <a:rPr lang="en-US" b="1" u="sng" dirty="0"/>
              <a:t>Education System in Austria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67544" y="5949280"/>
            <a:ext cx="7776864" cy="648072"/>
          </a:xfrm>
        </p:spPr>
        <p:txBody>
          <a:bodyPr>
            <a:normAutofit/>
          </a:bodyPr>
          <a:lstStyle/>
          <a:p>
            <a:r>
              <a:rPr lang="de-AT" dirty="0" err="1" smtClean="0">
                <a:solidFill>
                  <a:srgbClr val="FF0000"/>
                </a:solidFill>
              </a:rPr>
              <a:t>Presented</a:t>
            </a:r>
            <a:r>
              <a:rPr lang="de-AT" dirty="0" smtClean="0">
                <a:solidFill>
                  <a:srgbClr val="FF0000"/>
                </a:solidFill>
              </a:rPr>
              <a:t> </a:t>
            </a:r>
            <a:r>
              <a:rPr lang="de-AT" dirty="0" err="1" smtClean="0">
                <a:solidFill>
                  <a:srgbClr val="FF0000"/>
                </a:solidFill>
              </a:rPr>
              <a:t>by</a:t>
            </a:r>
            <a:r>
              <a:rPr lang="de-AT" dirty="0" smtClean="0">
                <a:solidFill>
                  <a:srgbClr val="FF0000"/>
                </a:solidFill>
              </a:rPr>
              <a:t> Semir, </a:t>
            </a:r>
            <a:r>
              <a:rPr lang="de-AT" dirty="0" err="1" smtClean="0">
                <a:solidFill>
                  <a:srgbClr val="FF0000"/>
                </a:solidFill>
              </a:rPr>
              <a:t>Jungsher</a:t>
            </a:r>
            <a:r>
              <a:rPr lang="de-AT" dirty="0" smtClean="0">
                <a:solidFill>
                  <a:srgbClr val="FF0000"/>
                </a:solidFill>
              </a:rPr>
              <a:t>, Ahmet, Karlo, Emre, Eda, Bahar, </a:t>
            </a:r>
            <a:r>
              <a:rPr lang="de-AT" dirty="0" smtClean="0">
                <a:solidFill>
                  <a:srgbClr val="FF0000"/>
                </a:solidFill>
              </a:rPr>
              <a:t>Albina</a:t>
            </a:r>
            <a:r>
              <a:rPr lang="de-AT" dirty="0" smtClean="0"/>
              <a:t>, </a:t>
            </a:r>
            <a:r>
              <a:rPr lang="de-AT" dirty="0" smtClean="0"/>
              <a:t>Emre</a:t>
            </a:r>
            <a:endParaRPr lang="de-AT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48679"/>
            <a:ext cx="5152769" cy="271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8515684" y="626978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373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7-Tertiary </a:t>
            </a:r>
            <a:r>
              <a:rPr lang="en-US" b="1" u="sng" dirty="0"/>
              <a:t>Level</a:t>
            </a:r>
            <a:r>
              <a:rPr lang="de-AT" b="1" dirty="0"/>
              <a:t/>
            </a:r>
            <a:br>
              <a:rPr lang="de-AT" b="1" dirty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3366FF"/>
              </a:buClr>
              <a:buFont typeface="Wingdings" charset="2"/>
              <a:buChar char="u"/>
            </a:pPr>
            <a:r>
              <a:rPr lang="en-US" dirty="0"/>
              <a:t>After having completed a general or vocational education people can study at a university, university of applied sciences or a university college of teacher education. </a:t>
            </a:r>
            <a:endParaRPr lang="en-US" dirty="0" smtClean="0"/>
          </a:p>
          <a:p>
            <a:pPr marL="0" indent="0">
              <a:buClr>
                <a:srgbClr val="3366FF"/>
              </a:buClr>
              <a:buNone/>
            </a:pPr>
            <a:r>
              <a:rPr lang="de-AT" dirty="0" smtClean="0"/>
              <a:t>The </a:t>
            </a:r>
            <a:r>
              <a:rPr lang="de-AT" dirty="0" err="1" smtClean="0"/>
              <a:t>highest</a:t>
            </a:r>
            <a:r>
              <a:rPr lang="de-AT" dirty="0" smtClean="0"/>
              <a:t> </a:t>
            </a:r>
            <a:r>
              <a:rPr lang="en-US" dirty="0"/>
              <a:t>attainable levels of formal </a:t>
            </a:r>
            <a:r>
              <a:rPr lang="en-US" dirty="0" smtClean="0"/>
              <a:t>education:</a:t>
            </a:r>
            <a:endParaRPr lang="de-AT" dirty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smtClean="0"/>
              <a:t>Bachelor’s</a:t>
            </a:r>
            <a:r>
              <a:rPr lang="en-US" dirty="0"/>
              <a:t>, </a:t>
            </a:r>
            <a:endParaRPr lang="en-US" dirty="0" smtClean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Master’s </a:t>
            </a:r>
            <a:r>
              <a:rPr lang="en-US" dirty="0"/>
              <a:t>or </a:t>
            </a:r>
            <a:endParaRPr lang="en-US" dirty="0" smtClean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Doctoral </a:t>
            </a:r>
            <a:r>
              <a:rPr lang="en-US" dirty="0"/>
              <a:t>educational levels or equivalents. </a:t>
            </a:r>
            <a:endParaRPr lang="en-US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smtClean="0"/>
              <a:t>Emre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200630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1-Early </a:t>
            </a:r>
            <a:r>
              <a:rPr lang="en-US" b="1" u="sng" dirty="0"/>
              <a:t>childhood education</a:t>
            </a:r>
            <a:r>
              <a:rPr lang="de-AT" dirty="0"/>
              <a:t/>
            </a:r>
            <a:br>
              <a:rPr lang="de-AT" dirty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78112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8600" b="1" u="sng" dirty="0" smtClean="0"/>
          </a:p>
          <a:p>
            <a:pPr marL="0" indent="0">
              <a:buNone/>
            </a:pPr>
            <a:endParaRPr lang="en-US" sz="8600" b="1" u="sng" dirty="0" smtClean="0"/>
          </a:p>
          <a:p>
            <a:pPr>
              <a:buClr>
                <a:srgbClr val="0070C0"/>
              </a:buClr>
              <a:buFont typeface="Wingdings" charset="2"/>
              <a:buChar char="u"/>
            </a:pPr>
            <a:r>
              <a:rPr lang="en-US" sz="8600" b="1" u="sng" dirty="0" smtClean="0"/>
              <a:t> </a:t>
            </a:r>
            <a:r>
              <a:rPr lang="en-US" sz="8600" b="1" u="sng" dirty="0"/>
              <a:t>crèches</a:t>
            </a:r>
            <a:r>
              <a:rPr lang="en-US" sz="8600" dirty="0"/>
              <a:t> </a:t>
            </a:r>
            <a:r>
              <a:rPr lang="en-US" sz="8600" dirty="0" smtClean="0"/>
              <a:t>: </a:t>
            </a:r>
            <a:r>
              <a:rPr lang="en-US" sz="8600" dirty="0"/>
              <a:t>childcare for children below the age of three. </a:t>
            </a:r>
            <a:endParaRPr lang="en-US" sz="8600" dirty="0" smtClean="0"/>
          </a:p>
          <a:p>
            <a:pPr>
              <a:buClr>
                <a:srgbClr val="0070C0"/>
              </a:buClr>
              <a:buFont typeface="Wingdings" charset="2"/>
              <a:buChar char="u"/>
            </a:pPr>
            <a:r>
              <a:rPr lang="en-US" sz="8600" b="1" u="sng" dirty="0" smtClean="0"/>
              <a:t>Kindergarten</a:t>
            </a:r>
            <a:r>
              <a:rPr lang="en-US" sz="8600" dirty="0"/>
              <a:t>: </a:t>
            </a:r>
            <a:r>
              <a:rPr lang="en-US" sz="8600" dirty="0">
                <a:ea typeface="Times New Roman"/>
                <a:cs typeface="Times New Roman"/>
              </a:rPr>
              <a:t>Children can go to the kindergarten for three years, the last year is mandatory</a:t>
            </a:r>
            <a:r>
              <a:rPr lang="en-US" sz="8600" dirty="0" smtClean="0">
                <a:ea typeface="Times New Roman"/>
                <a:cs typeface="Times New Roman"/>
              </a:rPr>
              <a:t>.</a:t>
            </a:r>
            <a:endParaRPr lang="en-US" sz="9600" b="1" dirty="0" smtClean="0">
              <a:ea typeface="Times New Roman"/>
              <a:cs typeface="Times New Roman"/>
            </a:endParaRPr>
          </a:p>
          <a:p>
            <a:pPr>
              <a:buClr>
                <a:srgbClr val="0070C0"/>
              </a:buClr>
              <a:buFont typeface="Wingdings" charset="2"/>
              <a:buChar char="Ø"/>
            </a:pPr>
            <a:r>
              <a:rPr lang="en-US" sz="7400" dirty="0" smtClean="0">
                <a:ea typeface="Times New Roman"/>
                <a:cs typeface="Times New Roman"/>
              </a:rPr>
              <a:t>Age-appropriate </a:t>
            </a:r>
            <a:r>
              <a:rPr lang="en-US" sz="7400" dirty="0">
                <a:ea typeface="Times New Roman"/>
                <a:cs typeface="Times New Roman"/>
              </a:rPr>
              <a:t>care for children up to </a:t>
            </a:r>
            <a:r>
              <a:rPr lang="en-US" sz="7400" dirty="0" smtClean="0">
                <a:ea typeface="Times New Roman"/>
                <a:cs typeface="Times New Roman"/>
              </a:rPr>
              <a:t>school-age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7400" dirty="0" smtClean="0">
                <a:ea typeface="Times New Roman"/>
                <a:cs typeface="Times New Roman"/>
              </a:rPr>
              <a:t>Various </a:t>
            </a:r>
            <a:r>
              <a:rPr lang="en-US" sz="7400" dirty="0">
                <a:ea typeface="Times New Roman"/>
                <a:cs typeface="Times New Roman"/>
              </a:rPr>
              <a:t>forms of elementary education: crèches, kindergartens, nurseries, children's groups, playgroups and male and female </a:t>
            </a:r>
            <a:r>
              <a:rPr lang="en-US" sz="7400" dirty="0" smtClean="0">
                <a:ea typeface="Times New Roman"/>
                <a:cs typeface="Times New Roman"/>
              </a:rPr>
              <a:t>childminders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7400" dirty="0" smtClean="0">
                <a:ea typeface="Times New Roman"/>
                <a:cs typeface="Times New Roman"/>
              </a:rPr>
              <a:t>Availability </a:t>
            </a:r>
            <a:r>
              <a:rPr lang="en-US" sz="7400" dirty="0">
                <a:ea typeface="Times New Roman"/>
                <a:cs typeface="Times New Roman"/>
              </a:rPr>
              <a:t>of special needs education, remedial education and integrated </a:t>
            </a:r>
            <a:r>
              <a:rPr lang="en-US" sz="7400" dirty="0" smtClean="0">
                <a:ea typeface="Times New Roman"/>
                <a:cs typeface="Times New Roman"/>
              </a:rPr>
              <a:t>education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en-US" sz="7400" dirty="0" smtClean="0">
                <a:ea typeface="Times New Roman"/>
                <a:cs typeface="Times New Roman"/>
              </a:rPr>
              <a:t>Compulsory </a:t>
            </a:r>
            <a:r>
              <a:rPr lang="en-US" sz="7400" dirty="0">
                <a:ea typeface="Times New Roman"/>
                <a:cs typeface="Times New Roman"/>
              </a:rPr>
              <a:t>final year of kindergarten</a:t>
            </a:r>
            <a:r>
              <a:rPr lang="en-US" dirty="0">
                <a:ea typeface="Times New Roman"/>
                <a:cs typeface="Times New Roman"/>
              </a:rPr>
              <a:t/>
            </a:r>
            <a:br>
              <a:rPr lang="en-US" dirty="0">
                <a:ea typeface="Times New Roman"/>
                <a:cs typeface="Times New Roman"/>
              </a:rPr>
            </a:br>
            <a:endParaRPr lang="en-US" dirty="0" smtClean="0"/>
          </a:p>
          <a:p>
            <a:endParaRPr lang="de-AT" dirty="0" smtClean="0"/>
          </a:p>
          <a:p>
            <a:pPr marL="0" indent="0">
              <a:buNone/>
            </a:pPr>
            <a:endParaRPr lang="en-US" dirty="0"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en-US" dirty="0" smtClean="0">
              <a:ea typeface="Times New Roman"/>
              <a:cs typeface="Times New Roman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smtClean="0"/>
              <a:t>Ahmet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235395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2-Primary Education</a:t>
            </a:r>
            <a:r>
              <a:rPr lang="de-AT" b="1" dirty="0"/>
              <a:t/>
            </a:r>
            <a:br>
              <a:rPr lang="de-AT" b="1" dirty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>
              <a:ea typeface="Times New Roman"/>
            </a:endParaRPr>
          </a:p>
          <a:p>
            <a:pPr marL="0" indent="0">
              <a:buNone/>
            </a:pPr>
            <a:endParaRPr lang="en-US" b="1" dirty="0" smtClean="0">
              <a:ea typeface="Times New Roman"/>
            </a:endParaRPr>
          </a:p>
          <a:p>
            <a:pPr marL="0" indent="0">
              <a:buNone/>
            </a:pPr>
            <a:r>
              <a:rPr lang="en-US" b="1" dirty="0" smtClean="0">
                <a:ea typeface="Times New Roman"/>
              </a:rPr>
              <a:t>Primary </a:t>
            </a:r>
            <a:r>
              <a:rPr lang="en-US" b="1" dirty="0">
                <a:ea typeface="Times New Roman"/>
              </a:rPr>
              <a:t>School is </a:t>
            </a:r>
            <a:endParaRPr lang="en-US" b="1" dirty="0" smtClean="0">
              <a:ea typeface="Times New Roman"/>
            </a:endParaRP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ea typeface="Times New Roman"/>
              </a:rPr>
              <a:t>a </a:t>
            </a:r>
            <a:r>
              <a:rPr lang="en-US" dirty="0">
                <a:ea typeface="Times New Roman"/>
              </a:rPr>
              <a:t>four-year </a:t>
            </a:r>
            <a:r>
              <a:rPr lang="en-US" dirty="0" smtClean="0">
                <a:ea typeface="Times New Roman"/>
              </a:rPr>
              <a:t>school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ea typeface="Times New Roman"/>
              </a:rPr>
              <a:t>you </a:t>
            </a:r>
            <a:r>
              <a:rPr lang="en-US" dirty="0">
                <a:ea typeface="Times New Roman"/>
              </a:rPr>
              <a:t>have the option to attend the pre-school </a:t>
            </a:r>
            <a:r>
              <a:rPr lang="en-US" dirty="0" smtClean="0">
                <a:ea typeface="Times New Roman"/>
              </a:rPr>
              <a:t>year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ea typeface="Times New Roman"/>
              </a:rPr>
              <a:t>it </a:t>
            </a:r>
            <a:r>
              <a:rPr lang="en-US" dirty="0">
                <a:ea typeface="Times New Roman"/>
              </a:rPr>
              <a:t>is commencing on 1st September after the child's sixth </a:t>
            </a:r>
            <a:r>
              <a:rPr lang="en-US" dirty="0" smtClean="0">
                <a:ea typeface="Times New Roman"/>
              </a:rPr>
              <a:t>birthday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ea typeface="Times New Roman"/>
              </a:rPr>
              <a:t>earlier </a:t>
            </a:r>
            <a:r>
              <a:rPr lang="en-US" dirty="0">
                <a:ea typeface="Times New Roman"/>
              </a:rPr>
              <a:t>admission is possible if the child is ready for school</a:t>
            </a:r>
            <a:r>
              <a:rPr lang="en-US" dirty="0" smtClean="0">
                <a:ea typeface="Times New Roman"/>
              </a:rPr>
              <a:t>.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ea typeface="Times New Roman"/>
              </a:rPr>
              <a:t>the </a:t>
            </a:r>
            <a:r>
              <a:rPr lang="en-US" dirty="0">
                <a:ea typeface="Times New Roman"/>
              </a:rPr>
              <a:t>registration as a pupil is a pre-condition for admission</a:t>
            </a:r>
            <a:r>
              <a:rPr lang="en-US" dirty="0" smtClean="0">
                <a:ea typeface="Times New Roman"/>
              </a:rPr>
              <a:t>.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ea typeface="Times New Roman"/>
              </a:rPr>
              <a:t>and </a:t>
            </a:r>
            <a:r>
              <a:rPr lang="en-US" dirty="0">
                <a:ea typeface="Times New Roman"/>
              </a:rPr>
              <a:t>upon completion: Progress into the next stage of education</a:t>
            </a:r>
            <a:endParaRPr lang="de-AT" sz="2800" dirty="0" smtClean="0">
              <a:effectLst/>
              <a:latin typeface="Times New Roman"/>
              <a:ea typeface="Times New Roman"/>
            </a:endParaRPr>
          </a:p>
          <a:p>
            <a:pPr marL="0" indent="0">
              <a:buClr>
                <a:srgbClr val="3366FF"/>
              </a:buClr>
              <a:buNone/>
            </a:pPr>
            <a:endParaRPr lang="en-US" dirty="0" smtClean="0"/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smtClean="0"/>
              <a:t>Bahar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248312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2a - SPECIAL </a:t>
            </a:r>
            <a:r>
              <a:rPr lang="en-US" b="1" u="sng" dirty="0"/>
              <a:t>NEEDS EDUCATION AND INTEGRATED EDUCATION</a:t>
            </a:r>
            <a:r>
              <a:rPr lang="de-AT" dirty="0"/>
              <a:t/>
            </a:r>
            <a:br>
              <a:rPr lang="de-AT" dirty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u="sng" dirty="0" smtClean="0"/>
          </a:p>
          <a:p>
            <a:pPr>
              <a:buClr>
                <a:srgbClr val="3366FF"/>
              </a:buClr>
              <a:buFont typeface="Wingdings" charset="2"/>
              <a:buChar char="u"/>
            </a:pPr>
            <a:r>
              <a:rPr lang="en-US" u="sng" dirty="0" smtClean="0"/>
              <a:t>Special </a:t>
            </a:r>
            <a:r>
              <a:rPr lang="en-US" u="sng" dirty="0"/>
              <a:t>schools from the ages of 6 to 15 years:</a:t>
            </a:r>
            <a:endParaRPr lang="de-AT" dirty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/>
              <a:t>Specially-trained special school </a:t>
            </a:r>
            <a:r>
              <a:rPr lang="en-US" dirty="0" smtClean="0"/>
              <a:t>teachers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Individual </a:t>
            </a:r>
            <a:r>
              <a:rPr lang="en-US" dirty="0"/>
              <a:t>teaching </a:t>
            </a:r>
            <a:r>
              <a:rPr lang="en-US" dirty="0" smtClean="0"/>
              <a:t>methods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Aim</a:t>
            </a:r>
            <a:r>
              <a:rPr lang="en-US" dirty="0"/>
              <a:t>: To enable pupils to cope with the next stage of vocational education or to attend additional forms of education</a:t>
            </a:r>
            <a:endParaRPr lang="de-AT" dirty="0"/>
          </a:p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smtClean="0"/>
              <a:t>Karlo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209038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3-Lower </a:t>
            </a:r>
            <a:r>
              <a:rPr lang="en-US" b="1" u="sng" dirty="0"/>
              <a:t>secondary education</a:t>
            </a:r>
            <a:r>
              <a:rPr lang="de-AT" b="1" dirty="0"/>
              <a:t/>
            </a:r>
            <a:br>
              <a:rPr lang="de-AT" b="1" dirty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39775" y="2276872"/>
            <a:ext cx="7662864" cy="3760391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3100" dirty="0"/>
              <a:t>Lower secondary education encompasses the first 4 years after primary education.</a:t>
            </a:r>
            <a:endParaRPr lang="de-AT" sz="3100" dirty="0"/>
          </a:p>
          <a:p>
            <a:pPr>
              <a:buClr>
                <a:srgbClr val="0070C0"/>
              </a:buClr>
              <a:buFont typeface="Wingdings" charset="2"/>
              <a:buChar char="u"/>
            </a:pPr>
            <a:r>
              <a:rPr lang="en-US" sz="4400" b="1" u="sng" dirty="0" smtClean="0"/>
              <a:t>1. New </a:t>
            </a:r>
            <a:r>
              <a:rPr lang="en-US" sz="4400" b="1" u="sng" dirty="0"/>
              <a:t>Secondary School (</a:t>
            </a:r>
            <a:r>
              <a:rPr lang="en-US" sz="4400" b="1" u="sng" dirty="0" err="1"/>
              <a:t>Neue</a:t>
            </a:r>
            <a:r>
              <a:rPr lang="en-US" sz="4400" b="1" u="sng" dirty="0"/>
              <a:t> </a:t>
            </a:r>
            <a:r>
              <a:rPr lang="en-US" sz="4400" b="1" u="sng" dirty="0" err="1"/>
              <a:t>Mittelschule</a:t>
            </a:r>
            <a:r>
              <a:rPr lang="en-US" sz="4400" b="1" u="sng" dirty="0"/>
              <a:t>)</a:t>
            </a:r>
            <a:r>
              <a:rPr lang="en-US" sz="4400" b="1" dirty="0"/>
              <a:t>, </a:t>
            </a:r>
            <a:endParaRPr lang="en-US" sz="4400" b="1" dirty="0" smtClean="0"/>
          </a:p>
          <a:p>
            <a:pPr>
              <a:lnSpc>
                <a:spcPct val="110000"/>
              </a:lnSpc>
              <a:buClr>
                <a:srgbClr val="3366FF"/>
              </a:buClr>
              <a:buFont typeface="Wingdings" charset="2"/>
              <a:buChar char="Ø"/>
            </a:pPr>
            <a:r>
              <a:rPr lang="en-US" sz="3100" dirty="0" smtClean="0"/>
              <a:t>Educational </a:t>
            </a:r>
            <a:r>
              <a:rPr lang="en-US" sz="3100" dirty="0"/>
              <a:t>and career guidance form the </a:t>
            </a:r>
            <a:r>
              <a:rPr lang="en-US" sz="3100" dirty="0" smtClean="0"/>
              <a:t>foundation </a:t>
            </a:r>
            <a:r>
              <a:rPr lang="en-US" sz="3100" dirty="0"/>
              <a:t>for </a:t>
            </a:r>
            <a:r>
              <a:rPr lang="en-US" sz="3100" dirty="0" smtClean="0"/>
              <a:t>educational and career decisions </a:t>
            </a:r>
            <a:r>
              <a:rPr lang="en-US" sz="3100" dirty="0"/>
              <a:t>taken later</a:t>
            </a:r>
            <a:r>
              <a:rPr lang="en-US" sz="3100" dirty="0" smtClean="0"/>
              <a:t>.</a:t>
            </a:r>
          </a:p>
          <a:p>
            <a:pPr>
              <a:lnSpc>
                <a:spcPct val="110000"/>
              </a:lnSpc>
              <a:buClr>
                <a:srgbClr val="3366FF"/>
              </a:buClr>
              <a:buFont typeface="Wingdings" charset="2"/>
              <a:buChar char="Ø"/>
            </a:pPr>
            <a:r>
              <a:rPr lang="en-US" sz="3100" dirty="0" err="1" smtClean="0"/>
              <a:t>Individualisation</a:t>
            </a:r>
            <a:r>
              <a:rPr lang="en-US" sz="3100" dirty="0" smtClean="0"/>
              <a:t> </a:t>
            </a:r>
            <a:r>
              <a:rPr lang="en-US" sz="3100" dirty="0"/>
              <a:t>and internal differentiation form </a:t>
            </a:r>
            <a:r>
              <a:rPr lang="en-US" sz="3100" dirty="0" smtClean="0"/>
              <a:t>the key </a:t>
            </a:r>
            <a:r>
              <a:rPr lang="en-US" sz="3100" dirty="0"/>
              <a:t>characteristics</a:t>
            </a:r>
            <a:r>
              <a:rPr lang="en-US" sz="3100" dirty="0" smtClean="0"/>
              <a:t>.</a:t>
            </a:r>
          </a:p>
          <a:p>
            <a:pPr>
              <a:lnSpc>
                <a:spcPct val="110000"/>
              </a:lnSpc>
              <a:buClr>
                <a:srgbClr val="3366FF"/>
              </a:buClr>
              <a:buFont typeface="Wingdings" charset="2"/>
              <a:buChar char="Ø"/>
            </a:pPr>
            <a:r>
              <a:rPr lang="en-US" sz="3100" dirty="0" smtClean="0"/>
              <a:t>All</a:t>
            </a:r>
            <a:r>
              <a:rPr lang="en-US" sz="3100" dirty="0"/>
              <a:t>-day education is offered at many New </a:t>
            </a:r>
            <a:r>
              <a:rPr lang="en-US" sz="3100" dirty="0" smtClean="0"/>
              <a:t>Secondary Schools.</a:t>
            </a:r>
          </a:p>
          <a:p>
            <a:pPr>
              <a:lnSpc>
                <a:spcPct val="110000"/>
              </a:lnSpc>
              <a:buClr>
                <a:srgbClr val="3366FF"/>
              </a:buClr>
              <a:buFont typeface="Wingdings" charset="2"/>
              <a:buChar char="Ø"/>
            </a:pPr>
            <a:r>
              <a:rPr lang="en-US" sz="3100" dirty="0" smtClean="0"/>
              <a:t>Upon </a:t>
            </a:r>
            <a:r>
              <a:rPr lang="en-US" sz="3100" dirty="0"/>
              <a:t>completion: Attendance at a more advanced </a:t>
            </a:r>
            <a:r>
              <a:rPr lang="en-US" sz="3100" dirty="0" smtClean="0"/>
              <a:t>medium </a:t>
            </a:r>
            <a:r>
              <a:rPr lang="en-US" sz="3100" dirty="0"/>
              <a:t>level or upper level school is possible.</a:t>
            </a:r>
            <a:endParaRPr lang="de-AT" sz="3100" dirty="0"/>
          </a:p>
          <a:p>
            <a:pPr marL="0" indent="0">
              <a:lnSpc>
                <a:spcPct val="110000"/>
              </a:lnSpc>
              <a:buClr>
                <a:srgbClr val="3366FF"/>
              </a:buClr>
              <a:buNone/>
            </a:pP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smtClean="0"/>
              <a:t>Albina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426565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3-Lower secondary education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39775" y="2276872"/>
            <a:ext cx="7662864" cy="3760391"/>
          </a:xfrm>
        </p:spPr>
        <p:txBody>
          <a:bodyPr>
            <a:normAutofit/>
          </a:bodyPr>
          <a:lstStyle/>
          <a:p>
            <a:pPr>
              <a:buClr>
                <a:srgbClr val="3366FF"/>
              </a:buClr>
              <a:buFont typeface="Wingdings" charset="2"/>
              <a:buChar char="u"/>
            </a:pPr>
            <a:r>
              <a:rPr lang="en-US" sz="2800" b="1" u="sng" dirty="0" smtClean="0"/>
              <a:t>2</a:t>
            </a:r>
            <a:r>
              <a:rPr lang="en-US" sz="2800" u="sng" dirty="0" smtClean="0"/>
              <a:t>. </a:t>
            </a:r>
            <a:r>
              <a:rPr lang="en-US" sz="2800" b="1" u="sng" dirty="0" smtClean="0"/>
              <a:t>Academic Secondary School Lower Level </a:t>
            </a:r>
            <a:r>
              <a:rPr lang="en-US" sz="2800" u="sng" dirty="0" smtClean="0"/>
              <a:t>(</a:t>
            </a:r>
            <a:r>
              <a:rPr lang="en-US" sz="2800" b="1" u="sng" dirty="0" smtClean="0"/>
              <a:t>AHS </a:t>
            </a:r>
            <a:r>
              <a:rPr lang="en-US" sz="2800" b="1" u="sng" dirty="0" err="1" smtClean="0"/>
              <a:t>Unterstufe</a:t>
            </a:r>
            <a:r>
              <a:rPr lang="en-US" sz="2800" u="sng" dirty="0" smtClean="0"/>
              <a:t>)</a:t>
            </a:r>
          </a:p>
          <a:p>
            <a:pPr>
              <a:buClr>
                <a:srgbClr val="3366FF"/>
              </a:buClr>
              <a:buFont typeface="Wingdings" charset="2"/>
              <a:buChar char="Ø"/>
            </a:pPr>
            <a:r>
              <a:rPr lang="en-US" dirty="0"/>
              <a:t>there are four-year lower </a:t>
            </a:r>
            <a:r>
              <a:rPr lang="en-US" dirty="0" smtClean="0"/>
              <a:t>level</a:t>
            </a:r>
          </a:p>
          <a:p>
            <a:pPr>
              <a:buClr>
                <a:srgbClr val="3366FF"/>
              </a:buClr>
              <a:buFont typeface="Wingdings" charset="2"/>
              <a:buChar char="Ø"/>
            </a:pPr>
            <a:r>
              <a:rPr lang="en-US" dirty="0" smtClean="0"/>
              <a:t>On </a:t>
            </a:r>
            <a:r>
              <a:rPr lang="en-US" dirty="0"/>
              <a:t>successful completion, pupils may attend the Academic Secondary School Upper Level</a:t>
            </a:r>
            <a:r>
              <a:rPr lang="en-US" dirty="0" smtClean="0"/>
              <a:t>.</a:t>
            </a:r>
          </a:p>
          <a:p>
            <a:pPr>
              <a:buClr>
                <a:srgbClr val="3366FF"/>
              </a:buClr>
              <a:buFont typeface="Wingdings" charset="2"/>
              <a:buChar char="Ø"/>
            </a:pPr>
            <a:r>
              <a:rPr lang="en-US" dirty="0" smtClean="0"/>
              <a:t>they </a:t>
            </a:r>
            <a:r>
              <a:rPr lang="en-US" dirty="0"/>
              <a:t>can transfer to a College for Higher Vocational Education.</a:t>
            </a:r>
            <a:br>
              <a:rPr lang="en-US" dirty="0"/>
            </a:b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smtClean="0"/>
              <a:t>Eda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371475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995627"/>
          </a:xfrm>
        </p:spPr>
        <p:txBody>
          <a:bodyPr>
            <a:normAutofit/>
          </a:bodyPr>
          <a:lstStyle/>
          <a:p>
            <a:r>
              <a:rPr lang="en-US" sz="4000" b="1" u="sng" dirty="0" smtClean="0"/>
              <a:t>4-Upper </a:t>
            </a:r>
            <a:r>
              <a:rPr lang="en-US" sz="4000" b="1" u="sng" dirty="0"/>
              <a:t>secondary </a:t>
            </a:r>
            <a:r>
              <a:rPr lang="en-US" sz="4000" b="1" u="sng" dirty="0" smtClean="0"/>
              <a:t>education</a:t>
            </a:r>
            <a:endParaRPr lang="de-AT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340768"/>
            <a:ext cx="8064896" cy="511256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Secondary </a:t>
            </a:r>
            <a:r>
              <a:rPr lang="en-US" b="1" dirty="0">
                <a:solidFill>
                  <a:schemeClr val="bg1"/>
                </a:solidFill>
              </a:rPr>
              <a:t>level I is followed by secondary level II starting from the 9th school year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  <a:p>
            <a:pPr marL="0" indent="0" algn="ctr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u="sng" dirty="0" smtClean="0"/>
              <a:t>Pre-Vocational </a:t>
            </a:r>
            <a:r>
              <a:rPr lang="en-US" u="sng" dirty="0"/>
              <a:t>School</a:t>
            </a:r>
            <a:r>
              <a:rPr lang="en-US" dirty="0"/>
              <a:t> called </a:t>
            </a:r>
            <a:r>
              <a:rPr lang="en-US" dirty="0" err="1"/>
              <a:t>Polytechnische</a:t>
            </a:r>
            <a:r>
              <a:rPr lang="en-US" dirty="0"/>
              <a:t> </a:t>
            </a:r>
            <a:r>
              <a:rPr lang="en-US" dirty="0" err="1"/>
              <a:t>Schule</a:t>
            </a:r>
            <a:r>
              <a:rPr lang="en-US" dirty="0"/>
              <a:t> prepares pupils for an apprenticeship or job, </a:t>
            </a:r>
            <a:endParaRPr lang="en-US" dirty="0" smtClean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u="sng" dirty="0" smtClean="0"/>
              <a:t>Vocational </a:t>
            </a:r>
            <a:r>
              <a:rPr lang="en-US" u="sng" dirty="0"/>
              <a:t>school and Apprenticeship</a:t>
            </a:r>
            <a:r>
              <a:rPr lang="en-US" dirty="0" smtClean="0"/>
              <a:t>- </a:t>
            </a:r>
            <a:r>
              <a:rPr lang="en-US" dirty="0"/>
              <a:t>a dual system which means that you work and also go to school until you have finished your apprenticeship, </a:t>
            </a:r>
            <a:endParaRPr lang="en-US" dirty="0" smtClean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u="sng" dirty="0" smtClean="0"/>
              <a:t>School </a:t>
            </a:r>
            <a:r>
              <a:rPr lang="en-US" u="sng" dirty="0"/>
              <a:t>for Intermediate Vocational Education</a:t>
            </a:r>
            <a:r>
              <a:rPr lang="en-US" dirty="0"/>
              <a:t> (BMS), </a:t>
            </a:r>
            <a:endParaRPr lang="en-US" dirty="0" smtClean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u="sng" dirty="0" smtClean="0"/>
              <a:t>Colleges </a:t>
            </a:r>
            <a:r>
              <a:rPr lang="en-US" u="sng" dirty="0"/>
              <a:t>for Higher Vocational Education</a:t>
            </a:r>
            <a:r>
              <a:rPr lang="en-US" dirty="0"/>
              <a:t> (BHS) (excluding the 4th and 5th forms), </a:t>
            </a:r>
            <a:endParaRPr lang="en-US" dirty="0" smtClean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u="sng" dirty="0" smtClean="0"/>
              <a:t>Academic </a:t>
            </a:r>
            <a:r>
              <a:rPr lang="en-US" u="sng" dirty="0"/>
              <a:t>Secondary School Upper Cycle</a:t>
            </a:r>
            <a:r>
              <a:rPr lang="en-US" dirty="0"/>
              <a:t> (AHS </a:t>
            </a:r>
            <a:r>
              <a:rPr lang="en-US" dirty="0" err="1"/>
              <a:t>Oberstufe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as well as the </a:t>
            </a:r>
            <a:endParaRPr lang="en-US" dirty="0" smtClean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u="sng" dirty="0" smtClean="0"/>
              <a:t>Pre-Vocational </a:t>
            </a:r>
            <a:r>
              <a:rPr lang="en-US" u="sng" dirty="0"/>
              <a:t>Year</a:t>
            </a:r>
            <a:r>
              <a:rPr lang="en-US" dirty="0"/>
              <a:t> (</a:t>
            </a:r>
            <a:r>
              <a:rPr lang="en-US" dirty="0" err="1"/>
              <a:t>Berufsvorbereitungsjahr</a:t>
            </a:r>
            <a:r>
              <a:rPr lang="en-US" dirty="0"/>
              <a:t>) and </a:t>
            </a:r>
            <a:br>
              <a:rPr lang="en-US" dirty="0"/>
            </a:br>
            <a:r>
              <a:rPr lang="en-US" u="sng" dirty="0"/>
              <a:t>Integrative Vocational Training.</a:t>
            </a:r>
            <a:endParaRPr lang="de-AT" dirty="0"/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err="1" smtClean="0"/>
              <a:t>Jungshe</a:t>
            </a:r>
            <a:r>
              <a:rPr lang="de-AT" dirty="0" err="1" smtClean="0"/>
              <a:t>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0178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5-Post-secondary </a:t>
            </a:r>
            <a:r>
              <a:rPr lang="en-US" b="1" u="sng" dirty="0"/>
              <a:t>non-tertiary education</a:t>
            </a:r>
            <a:r>
              <a:rPr lang="de-AT" b="1" dirty="0"/>
              <a:t/>
            </a:r>
            <a:br>
              <a:rPr lang="de-AT" b="1" dirty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3366FF"/>
              </a:buClr>
              <a:buFont typeface="Wingdings" charset="2"/>
              <a:buChar char="u"/>
            </a:pPr>
            <a:r>
              <a:rPr lang="en-GB" dirty="0">
                <a:ea typeface="Times New Roman"/>
                <a:cs typeface="Times New Roman"/>
              </a:rPr>
              <a:t>Post-secondary non-tertiary education encompasses qualifications that are considered to be beyond secondary education, but are not included in the tertiary sector</a:t>
            </a:r>
            <a:r>
              <a:rPr lang="en-GB" dirty="0" smtClean="0">
                <a:ea typeface="Times New Roman"/>
                <a:cs typeface="Times New Roman"/>
              </a:rPr>
              <a:t>.</a:t>
            </a:r>
          </a:p>
          <a:p>
            <a:pPr>
              <a:buClr>
                <a:srgbClr val="3366FF"/>
              </a:buClr>
              <a:buFont typeface="Wingdings" charset="2"/>
              <a:buChar char="u"/>
            </a:pPr>
            <a:r>
              <a:rPr lang="en-GB" dirty="0"/>
              <a:t>These courses include Schools of Nursing and certain Continuing Education Courses at Universities, Universities of Applied Sciences and University Colleges of Teacher Education.</a:t>
            </a:r>
            <a:endParaRPr lang="de-AT" dirty="0"/>
          </a:p>
          <a:p>
            <a:pPr>
              <a:buClr>
                <a:srgbClr val="3366FF"/>
              </a:buClr>
            </a:pP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smtClean="0"/>
              <a:t>Semir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24267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6-Short-cycle </a:t>
            </a:r>
            <a:r>
              <a:rPr lang="en-US" b="1" u="sng" dirty="0"/>
              <a:t>tertiary education</a:t>
            </a:r>
            <a:r>
              <a:rPr lang="de-AT" b="1" dirty="0"/>
              <a:t/>
            </a:r>
            <a:br>
              <a:rPr lang="de-AT" b="1" dirty="0"/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39775" y="2420888"/>
            <a:ext cx="7662864" cy="361637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Clr>
                <a:srgbClr val="3366FF"/>
              </a:buClr>
              <a:buFont typeface="Wingdings" charset="2"/>
              <a:buChar char="u"/>
            </a:pPr>
            <a:r>
              <a:rPr lang="en-US" dirty="0"/>
              <a:t>Short-cycle tertiary education covers all post-secondary qualifications that teach graduates professional knowledge, skills and competences typically in a practice-oriented way, focusing on specific occupations</a:t>
            </a:r>
            <a:r>
              <a:rPr lang="en-US" dirty="0" smtClean="0"/>
              <a:t>.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/>
              <a:t>Colleges for Higher Vocational Education (BHS) from the 4th Grade</a:t>
            </a:r>
            <a:r>
              <a:rPr lang="en-US" dirty="0" smtClean="0"/>
              <a:t>,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Schools </a:t>
            </a:r>
            <a:r>
              <a:rPr lang="en-US" dirty="0"/>
              <a:t>for People in Employment</a:t>
            </a:r>
            <a:r>
              <a:rPr lang="en-US" dirty="0" smtClean="0"/>
              <a:t>,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Add-on </a:t>
            </a:r>
            <a:r>
              <a:rPr lang="en-US" dirty="0"/>
              <a:t>Courses (</a:t>
            </a:r>
            <a:r>
              <a:rPr lang="en-US" dirty="0" err="1"/>
              <a:t>Aufbaulehrgänge</a:t>
            </a:r>
            <a:r>
              <a:rPr lang="en-US" dirty="0" smtClean="0"/>
              <a:t>),</a:t>
            </a:r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Post-secondary </a:t>
            </a:r>
            <a:r>
              <a:rPr lang="en-US" dirty="0"/>
              <a:t>VET Courses and </a:t>
            </a:r>
            <a:endParaRPr lang="en-US" dirty="0" smtClean="0"/>
          </a:p>
          <a:p>
            <a:pPr>
              <a:buClr>
                <a:srgbClr val="3366FF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Industrial </a:t>
            </a:r>
            <a:r>
              <a:rPr lang="en-US" dirty="0"/>
              <a:t>Master College, Building Craftsperson and Master Craftsperson School.</a:t>
            </a:r>
            <a:endParaRPr lang="de-AT" dirty="0"/>
          </a:p>
          <a:p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z="1600" dirty="0" err="1" smtClean="0"/>
              <a:t>Jungsher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395611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Apothek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0</TotalTime>
  <Words>572</Words>
  <Application>Microsoft Office PowerPoint</Application>
  <PresentationFormat>Bildschirmpräsentation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Genesis</vt:lpstr>
      <vt:lpstr>The Education System in Austria</vt:lpstr>
      <vt:lpstr> 1-Early childhood education </vt:lpstr>
      <vt:lpstr>2-Primary Education </vt:lpstr>
      <vt:lpstr> 2a - SPECIAL NEEDS EDUCATION AND INTEGRATED EDUCATION </vt:lpstr>
      <vt:lpstr> 3-Lower secondary education </vt:lpstr>
      <vt:lpstr>3-Lower secondary education</vt:lpstr>
      <vt:lpstr>4-Upper secondary education</vt:lpstr>
      <vt:lpstr> 5-Post-secondary non-tertiary education </vt:lpstr>
      <vt:lpstr> 6-Short-cycle tertiary education </vt:lpstr>
      <vt:lpstr> 7-Tertiary Level </vt:lpstr>
    </vt:vector>
  </TitlesOfParts>
  <Company>Wiener Bildungsnetz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Education System in Austria</dc:title>
  <dc:creator>l92005201</dc:creator>
  <cp:lastModifiedBy>l92005201</cp:lastModifiedBy>
  <cp:revision>17</cp:revision>
  <cp:lastPrinted>2016-03-31T11:18:22Z</cp:lastPrinted>
  <dcterms:created xsi:type="dcterms:W3CDTF">2016-03-14T09:28:59Z</dcterms:created>
  <dcterms:modified xsi:type="dcterms:W3CDTF">2016-03-31T11:18:30Z</dcterms:modified>
</cp:coreProperties>
</file>